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73" r:id="rId11"/>
    <p:sldId id="274" r:id="rId12"/>
    <p:sldId id="275" r:id="rId13"/>
    <p:sldId id="276" r:id="rId14"/>
    <p:sldId id="265" r:id="rId15"/>
    <p:sldId id="266" r:id="rId16"/>
    <p:sldId id="267" r:id="rId17"/>
    <p:sldId id="271" r:id="rId18"/>
    <p:sldId id="277" r:id="rId19"/>
  </p:sldIdLst>
  <p:sldSz cx="18288000" cy="10287000"/>
  <p:notesSz cx="6858000" cy="9144000"/>
  <p:embeddedFontLst>
    <p:embeddedFont>
      <p:font typeface="Helios" panose="020B0604020202020204" charset="0"/>
      <p:regular r:id="rId21"/>
    </p:embeddedFont>
    <p:embeddedFont>
      <p:font typeface="Helios Bold" panose="020B0604020202020204" charset="0"/>
      <p:regular r:id="rId22"/>
    </p:embeddedFont>
    <p:embeddedFont>
      <p:font typeface="TT Hove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61226A-E537-441B-931E-EF1D70ABE3FF}" v="16" dt="2025-11-14T16:46:01.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213" autoAdjust="0"/>
  </p:normalViewPr>
  <p:slideViewPr>
    <p:cSldViewPr snapToGrid="0">
      <p:cViewPr varScale="1">
        <p:scale>
          <a:sx n="33" d="100"/>
          <a:sy n="33" d="100"/>
        </p:scale>
        <p:origin x="1293"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quivel Benjamin" userId="25cf6db2-f6ca-4a35-8634-cbcb879ad52e" providerId="ADAL" clId="{2C096DD5-7925-4D14-A8B2-435FE762378C}"/>
    <pc:docChg chg="undo custSel addSld delSld modSld">
      <pc:chgData name="Esquivel Benjamin" userId="25cf6db2-f6ca-4a35-8634-cbcb879ad52e" providerId="ADAL" clId="{2C096DD5-7925-4D14-A8B2-435FE762378C}" dt="2025-11-14T16:47:41.746" v="139" actId="1076"/>
      <pc:docMkLst>
        <pc:docMk/>
      </pc:docMkLst>
      <pc:sldChg chg="modSp mod">
        <pc:chgData name="Esquivel Benjamin" userId="25cf6db2-f6ca-4a35-8634-cbcb879ad52e" providerId="ADAL" clId="{2C096DD5-7925-4D14-A8B2-435FE762378C}" dt="2025-11-13T18:17:46.634" v="38" actId="1036"/>
        <pc:sldMkLst>
          <pc:docMk/>
          <pc:sldMk cId="0" sldId="262"/>
        </pc:sldMkLst>
        <pc:spChg chg="mod">
          <ac:chgData name="Esquivel Benjamin" userId="25cf6db2-f6ca-4a35-8634-cbcb879ad52e" providerId="ADAL" clId="{2C096DD5-7925-4D14-A8B2-435FE762378C}" dt="2025-11-13T18:17:31.013" v="32" actId="1036"/>
          <ac:spMkLst>
            <pc:docMk/>
            <pc:sldMk cId="0" sldId="262"/>
            <ac:spMk id="16" creationId="{00000000-0000-0000-0000-000000000000}"/>
          </ac:spMkLst>
        </pc:spChg>
        <pc:spChg chg="mod">
          <ac:chgData name="Esquivel Benjamin" userId="25cf6db2-f6ca-4a35-8634-cbcb879ad52e" providerId="ADAL" clId="{2C096DD5-7925-4D14-A8B2-435FE762378C}" dt="2025-11-13T18:17:24.728" v="30" actId="1035"/>
          <ac:spMkLst>
            <pc:docMk/>
            <pc:sldMk cId="0" sldId="262"/>
            <ac:spMk id="22" creationId="{00000000-0000-0000-0000-000000000000}"/>
          </ac:spMkLst>
        </pc:spChg>
        <pc:spChg chg="mod">
          <ac:chgData name="Esquivel Benjamin" userId="25cf6db2-f6ca-4a35-8634-cbcb879ad52e" providerId="ADAL" clId="{2C096DD5-7925-4D14-A8B2-435FE762378C}" dt="2025-11-13T18:17:46.634" v="38" actId="1036"/>
          <ac:spMkLst>
            <pc:docMk/>
            <pc:sldMk cId="0" sldId="262"/>
            <ac:spMk id="26" creationId="{00000000-0000-0000-0000-000000000000}"/>
          </ac:spMkLst>
        </pc:spChg>
        <pc:spChg chg="mod">
          <ac:chgData name="Esquivel Benjamin" userId="25cf6db2-f6ca-4a35-8634-cbcb879ad52e" providerId="ADAL" clId="{2C096DD5-7925-4D14-A8B2-435FE762378C}" dt="2025-11-13T18:17:38.508" v="34" actId="1036"/>
          <ac:spMkLst>
            <pc:docMk/>
            <pc:sldMk cId="0" sldId="262"/>
            <ac:spMk id="31" creationId="{00000000-0000-0000-0000-000000000000}"/>
          </ac:spMkLst>
        </pc:spChg>
        <pc:spChg chg="mod">
          <ac:chgData name="Esquivel Benjamin" userId="25cf6db2-f6ca-4a35-8634-cbcb879ad52e" providerId="ADAL" clId="{2C096DD5-7925-4D14-A8B2-435FE762378C}" dt="2025-11-13T18:17:43.074" v="36" actId="1036"/>
          <ac:spMkLst>
            <pc:docMk/>
            <pc:sldMk cId="0" sldId="262"/>
            <ac:spMk id="41" creationId="{00000000-0000-0000-0000-000000000000}"/>
          </ac:spMkLst>
        </pc:spChg>
      </pc:sldChg>
      <pc:sldChg chg="addSp delSp modSp add mod">
        <pc:chgData name="Esquivel Benjamin" userId="25cf6db2-f6ca-4a35-8634-cbcb879ad52e" providerId="ADAL" clId="{2C096DD5-7925-4D14-A8B2-435FE762378C}" dt="2025-11-14T16:47:41.746" v="139" actId="1076"/>
        <pc:sldMkLst>
          <pc:docMk/>
          <pc:sldMk cId="1608207026" sldId="277"/>
        </pc:sldMkLst>
        <pc:spChg chg="mod">
          <ac:chgData name="Esquivel Benjamin" userId="25cf6db2-f6ca-4a35-8634-cbcb879ad52e" providerId="ADAL" clId="{2C096DD5-7925-4D14-A8B2-435FE762378C}" dt="2025-11-14T16:35:32" v="46" actId="1076"/>
          <ac:spMkLst>
            <pc:docMk/>
            <pc:sldMk cId="1608207026" sldId="277"/>
            <ac:spMk id="3" creationId="{4EC6F8A2-9279-FAB3-CBE9-FAEED7FAE3DB}"/>
          </ac:spMkLst>
        </pc:spChg>
        <pc:spChg chg="del">
          <ac:chgData name="Esquivel Benjamin" userId="25cf6db2-f6ca-4a35-8634-cbcb879ad52e" providerId="ADAL" clId="{2C096DD5-7925-4D14-A8B2-435FE762378C}" dt="2025-11-14T16:35:19.606" v="40" actId="478"/>
          <ac:spMkLst>
            <pc:docMk/>
            <pc:sldMk cId="1608207026" sldId="277"/>
            <ac:spMk id="5" creationId="{A0AA8E11-D4DC-94D2-5D86-481F5B4EBBC6}"/>
          </ac:spMkLst>
        </pc:spChg>
        <pc:spChg chg="del">
          <ac:chgData name="Esquivel Benjamin" userId="25cf6db2-f6ca-4a35-8634-cbcb879ad52e" providerId="ADAL" clId="{2C096DD5-7925-4D14-A8B2-435FE762378C}" dt="2025-11-14T16:35:26.646" v="44" actId="478"/>
          <ac:spMkLst>
            <pc:docMk/>
            <pc:sldMk cId="1608207026" sldId="277"/>
            <ac:spMk id="6" creationId="{305EBBFA-4856-BFBA-8AD1-982AB73A3C5F}"/>
          </ac:spMkLst>
        </pc:spChg>
        <pc:spChg chg="add mod">
          <ac:chgData name="Esquivel Benjamin" userId="25cf6db2-f6ca-4a35-8634-cbcb879ad52e" providerId="ADAL" clId="{2C096DD5-7925-4D14-A8B2-435FE762378C}" dt="2025-11-14T16:38:37.367" v="78" actId="1076"/>
          <ac:spMkLst>
            <pc:docMk/>
            <pc:sldMk cId="1608207026" sldId="277"/>
            <ac:spMk id="7" creationId="{6D913D74-088F-D6C0-C509-8A5BBF32066B}"/>
          </ac:spMkLst>
        </pc:spChg>
        <pc:spChg chg="add mod">
          <ac:chgData name="Esquivel Benjamin" userId="25cf6db2-f6ca-4a35-8634-cbcb879ad52e" providerId="ADAL" clId="{2C096DD5-7925-4D14-A8B2-435FE762378C}" dt="2025-11-14T16:39:05.868" v="125" actId="1076"/>
          <ac:spMkLst>
            <pc:docMk/>
            <pc:sldMk cId="1608207026" sldId="277"/>
            <ac:spMk id="8" creationId="{0DA54220-520E-A79E-6D59-B38CAB5EE4F8}"/>
          </ac:spMkLst>
        </pc:spChg>
        <pc:grpChg chg="add del mod">
          <ac:chgData name="Esquivel Benjamin" userId="25cf6db2-f6ca-4a35-8634-cbcb879ad52e" providerId="ADAL" clId="{2C096DD5-7925-4D14-A8B2-435FE762378C}" dt="2025-11-14T16:47:36.693" v="138" actId="1076"/>
          <ac:grpSpMkLst>
            <pc:docMk/>
            <pc:sldMk cId="1608207026" sldId="277"/>
            <ac:grpSpMk id="2" creationId="{3E014F25-56C8-2224-86DB-009C763EF8DD}"/>
          </ac:grpSpMkLst>
        </pc:grpChg>
        <pc:picChg chg="add del mod">
          <ac:chgData name="Esquivel Benjamin" userId="25cf6db2-f6ca-4a35-8634-cbcb879ad52e" providerId="ADAL" clId="{2C096DD5-7925-4D14-A8B2-435FE762378C}" dt="2025-11-14T16:45:50.919" v="131" actId="478"/>
          <ac:picMkLst>
            <pc:docMk/>
            <pc:sldMk cId="1608207026" sldId="277"/>
            <ac:picMk id="10" creationId="{D8E2FC51-EEE3-F759-4DFC-5A8587E1DB79}"/>
          </ac:picMkLst>
        </pc:picChg>
        <pc:picChg chg="add mod">
          <ac:chgData name="Esquivel Benjamin" userId="25cf6db2-f6ca-4a35-8634-cbcb879ad52e" providerId="ADAL" clId="{2C096DD5-7925-4D14-A8B2-435FE762378C}" dt="2025-11-14T16:47:41.746" v="139" actId="1076"/>
          <ac:picMkLst>
            <pc:docMk/>
            <pc:sldMk cId="1608207026" sldId="277"/>
            <ac:picMk id="12" creationId="{4C862955-3F9C-8A08-E15A-C287A1FA27E4}"/>
          </ac:picMkLst>
        </pc:picChg>
      </pc:sldChg>
    </pc:docChg>
  </pc:docChgLst>
  <pc:docChgLst>
    <pc:chgData name="Esquivel Benjamin" userId="25cf6db2-f6ca-4a35-8634-cbcb879ad52e" providerId="ADAL" clId="{3E06CC32-C3F5-42BC-8A50-8B7EFC80EA80}"/>
    <pc:docChg chg="undo custSel addSld delSld modSld">
      <pc:chgData name="Esquivel Benjamin" userId="25cf6db2-f6ca-4a35-8634-cbcb879ad52e" providerId="ADAL" clId="{3E06CC32-C3F5-42BC-8A50-8B7EFC80EA80}" dt="2025-11-13T23:09:38.517" v="37" actId="2696"/>
      <pc:docMkLst>
        <pc:docMk/>
      </pc:docMkLst>
      <pc:sldChg chg="modSp mod">
        <pc:chgData name="Esquivel Benjamin" userId="25cf6db2-f6ca-4a35-8634-cbcb879ad52e" providerId="ADAL" clId="{3E06CC32-C3F5-42BC-8A50-8B7EFC80EA80}" dt="2025-11-12T22:06:06.696" v="20" actId="1035"/>
        <pc:sldMkLst>
          <pc:docMk/>
          <pc:sldMk cId="0" sldId="262"/>
        </pc:sldMkLst>
        <pc:spChg chg="mod">
          <ac:chgData name="Esquivel Benjamin" userId="25cf6db2-f6ca-4a35-8634-cbcb879ad52e" providerId="ADAL" clId="{3E06CC32-C3F5-42BC-8A50-8B7EFC80EA80}" dt="2025-11-12T22:05:42.443" v="7" actId="1035"/>
          <ac:spMkLst>
            <pc:docMk/>
            <pc:sldMk cId="0" sldId="262"/>
            <ac:spMk id="35" creationId="{00000000-0000-0000-0000-000000000000}"/>
          </ac:spMkLst>
        </pc:spChg>
        <pc:spChg chg="mod">
          <ac:chgData name="Esquivel Benjamin" userId="25cf6db2-f6ca-4a35-8634-cbcb879ad52e" providerId="ADAL" clId="{3E06CC32-C3F5-42BC-8A50-8B7EFC80EA80}" dt="2025-11-12T22:06:04.012" v="18" actId="1035"/>
          <ac:spMkLst>
            <pc:docMk/>
            <pc:sldMk cId="0" sldId="262"/>
            <ac:spMk id="36" creationId="{00000000-0000-0000-0000-000000000000}"/>
          </ac:spMkLst>
        </pc:spChg>
        <pc:spChg chg="mod">
          <ac:chgData name="Esquivel Benjamin" userId="25cf6db2-f6ca-4a35-8634-cbcb879ad52e" providerId="ADAL" clId="{3E06CC32-C3F5-42BC-8A50-8B7EFC80EA80}" dt="2025-11-12T22:06:06.696" v="20" actId="1035"/>
          <ac:spMkLst>
            <pc:docMk/>
            <pc:sldMk cId="0" sldId="262"/>
            <ac:spMk id="37" creationId="{00000000-0000-0000-0000-000000000000}"/>
          </ac:spMkLst>
        </pc:spChg>
        <pc:grpChg chg="mod">
          <ac:chgData name="Esquivel Benjamin" userId="25cf6db2-f6ca-4a35-8634-cbcb879ad52e" providerId="ADAL" clId="{3E06CC32-C3F5-42BC-8A50-8B7EFC80EA80}" dt="2025-11-12T22:05:58.396" v="16" actId="1036"/>
          <ac:grpSpMkLst>
            <pc:docMk/>
            <pc:sldMk cId="0" sldId="262"/>
            <ac:grpSpMk id="33" creationId="{00000000-0000-0000-0000-000000000000}"/>
          </ac:grpSpMkLst>
        </pc:grpChg>
      </pc:sldChg>
      <pc:sldChg chg="del">
        <pc:chgData name="Esquivel Benjamin" userId="25cf6db2-f6ca-4a35-8634-cbcb879ad52e" providerId="ADAL" clId="{3E06CC32-C3F5-42BC-8A50-8B7EFC80EA80}" dt="2025-11-13T23:09:38.517" v="37" actId="2696"/>
        <pc:sldMkLst>
          <pc:docMk/>
          <pc:sldMk cId="0" sldId="268"/>
        </pc:sldMkLst>
      </pc:sldChg>
      <pc:sldChg chg="del">
        <pc:chgData name="Esquivel Benjamin" userId="25cf6db2-f6ca-4a35-8634-cbcb879ad52e" providerId="ADAL" clId="{3E06CC32-C3F5-42BC-8A50-8B7EFC80EA80}" dt="2025-11-13T23:09:34.490" v="36" actId="2696"/>
        <pc:sldMkLst>
          <pc:docMk/>
          <pc:sldMk cId="0" sldId="269"/>
        </pc:sldMkLst>
      </pc:sldChg>
      <pc:sldChg chg="del">
        <pc:chgData name="Esquivel Benjamin" userId="25cf6db2-f6ca-4a35-8634-cbcb879ad52e" providerId="ADAL" clId="{3E06CC32-C3F5-42BC-8A50-8B7EFC80EA80}" dt="2025-11-13T23:09:34.490" v="36" actId="2696"/>
        <pc:sldMkLst>
          <pc:docMk/>
          <pc:sldMk cId="0" sldId="270"/>
        </pc:sldMkLst>
      </pc:sldChg>
      <pc:sldChg chg="modSp mod modShow">
        <pc:chgData name="Esquivel Benjamin" userId="25cf6db2-f6ca-4a35-8634-cbcb879ad52e" providerId="ADAL" clId="{3E06CC32-C3F5-42BC-8A50-8B7EFC80EA80}" dt="2025-11-12T22:37:22.355" v="35" actId="14100"/>
        <pc:sldMkLst>
          <pc:docMk/>
          <pc:sldMk cId="141410090" sldId="273"/>
        </pc:sldMkLst>
        <pc:picChg chg="mod">
          <ac:chgData name="Esquivel Benjamin" userId="25cf6db2-f6ca-4a35-8634-cbcb879ad52e" providerId="ADAL" clId="{3E06CC32-C3F5-42BC-8A50-8B7EFC80EA80}" dt="2025-11-12T22:37:22.355" v="35" actId="14100"/>
          <ac:picMkLst>
            <pc:docMk/>
            <pc:sldMk cId="141410090" sldId="273"/>
            <ac:picMk id="2" creationId="{FF1E314A-F6AC-EA2F-86A5-DD9D9E0FD2D6}"/>
          </ac:picMkLst>
        </pc:picChg>
      </pc:sldChg>
      <pc:sldChg chg="addSp delSp modSp add mod delAnim modAnim">
        <pc:chgData name="Esquivel Benjamin" userId="25cf6db2-f6ca-4a35-8634-cbcb879ad52e" providerId="ADAL" clId="{3E06CC32-C3F5-42BC-8A50-8B7EFC80EA80}" dt="2025-11-12T22:36:07.954" v="25"/>
        <pc:sldMkLst>
          <pc:docMk/>
          <pc:sldMk cId="2382308361" sldId="274"/>
        </pc:sldMkLst>
        <pc:picChg chg="add mod">
          <ac:chgData name="Esquivel Benjamin" userId="25cf6db2-f6ca-4a35-8634-cbcb879ad52e" providerId="ADAL" clId="{3E06CC32-C3F5-42BC-8A50-8B7EFC80EA80}" dt="2025-11-12T22:36:07.954" v="25"/>
          <ac:picMkLst>
            <pc:docMk/>
            <pc:sldMk cId="2382308361" sldId="274"/>
            <ac:picMk id="3" creationId="{68AB499B-605A-2FBE-A279-2C5CCBFDC798}"/>
          </ac:picMkLst>
        </pc:picChg>
      </pc:sldChg>
      <pc:sldChg chg="addSp delSp modSp add mod delAnim modAnim">
        <pc:chgData name="Esquivel Benjamin" userId="25cf6db2-f6ca-4a35-8634-cbcb879ad52e" providerId="ADAL" clId="{3E06CC32-C3F5-42BC-8A50-8B7EFC80EA80}" dt="2025-11-12T22:36:33.130" v="28"/>
        <pc:sldMkLst>
          <pc:docMk/>
          <pc:sldMk cId="3587051287" sldId="275"/>
        </pc:sldMkLst>
        <pc:picChg chg="add mod">
          <ac:chgData name="Esquivel Benjamin" userId="25cf6db2-f6ca-4a35-8634-cbcb879ad52e" providerId="ADAL" clId="{3E06CC32-C3F5-42BC-8A50-8B7EFC80EA80}" dt="2025-11-12T22:36:33.130" v="28"/>
          <ac:picMkLst>
            <pc:docMk/>
            <pc:sldMk cId="3587051287" sldId="275"/>
            <ac:picMk id="2" creationId="{2275A0EC-1661-DB8D-2BE6-78ABE31BF498}"/>
          </ac:picMkLst>
        </pc:picChg>
      </pc:sldChg>
      <pc:sldChg chg="addSp delSp modSp add mod delAnim modAnim">
        <pc:chgData name="Esquivel Benjamin" userId="25cf6db2-f6ca-4a35-8634-cbcb879ad52e" providerId="ADAL" clId="{3E06CC32-C3F5-42BC-8A50-8B7EFC80EA80}" dt="2025-11-12T22:37:04.299" v="31"/>
        <pc:sldMkLst>
          <pc:docMk/>
          <pc:sldMk cId="3550211909" sldId="276"/>
        </pc:sldMkLst>
        <pc:picChg chg="add mod">
          <ac:chgData name="Esquivel Benjamin" userId="25cf6db2-f6ca-4a35-8634-cbcb879ad52e" providerId="ADAL" clId="{3E06CC32-C3F5-42BC-8A50-8B7EFC80EA80}" dt="2025-11-12T22:37:04.299" v="31"/>
          <ac:picMkLst>
            <pc:docMk/>
            <pc:sldMk cId="3550211909" sldId="276"/>
            <ac:picMk id="3" creationId="{8F4A3474-097A-C019-DBCC-33D7C9E3C02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C9B4C-09D5-41AE-BFEE-8366D1B43487}" type="datetimeFigureOut">
              <a:rPr lang="en-US" smtClean="0"/>
              <a:t>11/18/2025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9A5296-E3C9-4EAF-BDBC-92096C8AE661}" type="slidenum">
              <a:rPr lang="en-US" smtClean="0"/>
              <a:t>‹#›</a:t>
            </a:fld>
            <a:endParaRPr lang="en-US"/>
          </a:p>
        </p:txBody>
      </p:sp>
    </p:spTree>
    <p:extLst>
      <p:ext uri="{BB962C8B-B14F-4D97-AF65-F5344CB8AC3E}">
        <p14:creationId xmlns:p14="http://schemas.microsoft.com/office/powerpoint/2010/main" val="1913390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automation, our onboarding process was entirely manual, several steps, multiple people, and a lot of room for human error. On the left you can see our old manual process, this may look more or less similar to some of your setups if you are also manually onboarding. The problems with this manual system fall into three main categories: </a:t>
            </a:r>
          </a:p>
          <a:p>
            <a:endParaRPr lang="en-US" dirty="0"/>
          </a:p>
          <a:p>
            <a:r>
              <a:rPr lang="en-US" dirty="0"/>
              <a:t>First it was incredible inefficient and costly. The 6 steps, 3 people diagram doesn’t show the waiting. The ticket could sit a in a queue for a day. HR might be busy,  and by the time a new hire started they were often still scrambling to get their accounts ready for their classes.</a:t>
            </a:r>
          </a:p>
          <a:p>
            <a:endParaRPr lang="en-US" dirty="0"/>
          </a:p>
          <a:p>
            <a:r>
              <a:rPr lang="en-US" dirty="0"/>
              <a:t>Second and this is what kept me up at night, it was a huge security and compliance risk. </a:t>
            </a:r>
          </a:p>
          <a:p>
            <a:r>
              <a:rPr lang="en-US" dirty="0"/>
              <a:t>"Every manual step is a chance for human error. A busy tech might misspell a name, or worse, give the wrong permissions."</a:t>
            </a:r>
          </a:p>
          <a:p>
            <a:r>
              <a:rPr lang="en-US" dirty="0"/>
              <a:t>"The flip side is just as bad. We'd forget to add a user to a critical group, and now they can't access the SIS or their Clever applications. We had no reliable audit trail to prove who had access to what, and when.“</a:t>
            </a:r>
          </a:p>
          <a:p>
            <a:endParaRPr lang="en-US" dirty="0"/>
          </a:p>
          <a:p>
            <a:r>
              <a:rPr lang="en-US" dirty="0"/>
              <a:t>And Finally, it was a terrible user experience</a:t>
            </a:r>
          </a:p>
          <a:p>
            <a:r>
              <a:rPr lang="en-US" dirty="0"/>
              <a:t>"Think about it: we'd have a new teacher, excited for their first day. They sit down at their desk, and... they can't log in. Their computer is a paperweight."</a:t>
            </a:r>
          </a:p>
          <a:p>
            <a:r>
              <a:rPr lang="en-US" dirty="0"/>
              <a:t>"It makes the new hire feel unsupported, it makes our department look disorganized, and it's a 100% preventable loss of productivity from day one.“</a:t>
            </a:r>
          </a:p>
          <a:p>
            <a:endParaRPr lang="en-US" dirty="0"/>
          </a:p>
          <a:p>
            <a:r>
              <a:rPr lang="en-US" dirty="0"/>
              <a:t>(Point to the “Automated Process” side.)</a:t>
            </a:r>
          </a:p>
          <a:p>
            <a:r>
              <a:rPr lang="en-US" dirty="0"/>
              <a:t>"So, we had a process that was slow, risky, and frustrating for everyone. We knew we had to fix it. This automated workflow on the right is where we are now. One step. One person. Minutes, not days."</a:t>
            </a:r>
          </a:p>
          <a:p>
            <a:endParaRPr lang="en-US" dirty="0"/>
          </a:p>
        </p:txBody>
      </p:sp>
      <p:sp>
        <p:nvSpPr>
          <p:cNvPr id="4" name="Slide Number Placeholder 3"/>
          <p:cNvSpPr>
            <a:spLocks noGrp="1"/>
          </p:cNvSpPr>
          <p:nvPr>
            <p:ph type="sldNum" sz="quarter" idx="5"/>
          </p:nvPr>
        </p:nvSpPr>
        <p:spPr/>
        <p:txBody>
          <a:bodyPr/>
          <a:lstStyle/>
          <a:p>
            <a:fld id="{CD9A5296-E3C9-4EAF-BDBC-92096C8AE661}" type="slidenum">
              <a:rPr lang="en-US" smtClean="0"/>
              <a:t>4</a:t>
            </a:fld>
            <a:endParaRPr lang="en-US"/>
          </a:p>
        </p:txBody>
      </p:sp>
    </p:spTree>
    <p:extLst>
      <p:ext uri="{BB962C8B-B14F-4D97-AF65-F5344CB8AC3E}">
        <p14:creationId xmlns:p14="http://schemas.microsoft.com/office/powerpoint/2010/main" val="56779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ABCA6-68FD-968A-1D75-3F3C58226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BE65-E634-0516-3037-AA6606116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0E8BB-65A7-6B2C-AFC5-A364FA57D39A}"/>
              </a:ext>
            </a:extLst>
          </p:cNvPr>
          <p:cNvSpPr>
            <a:spLocks noGrp="1"/>
          </p:cNvSpPr>
          <p:nvPr>
            <p:ph type="body" idx="1"/>
          </p:nvPr>
        </p:nvSpPr>
        <p:spPr/>
        <p:txBody>
          <a:bodyPr/>
          <a:lstStyle/>
          <a:p>
            <a:r>
              <a:rPr lang="en-US"/>
              <a:t>"We've covered the problem, we've reviewed the tools, and we've walked through the blueprint of the workflow. Now, let's see the magic happen. This is the moment we turn that slow, high-risk process into an instantaneous, secure workflow."</a:t>
            </a:r>
          </a:p>
          <a:p>
            <a:r>
              <a:rPr lang="en-US" b="1"/>
              <a:t>(During the Demo Setup, before you click 'Submit'):</a:t>
            </a:r>
            <a:endParaRPr lang="en-US"/>
          </a:p>
          <a:p>
            <a:r>
              <a:rPr lang="en-US"/>
              <a:t>"The key to this demo is watching the </a:t>
            </a:r>
            <a:r>
              <a:rPr lang="en-US" b="1"/>
              <a:t>clock</a:t>
            </a:r>
            <a:r>
              <a:rPr lang="en-US"/>
              <a:t> and watching the </a:t>
            </a:r>
            <a:r>
              <a:rPr lang="en-US" b="1"/>
              <a:t>steps</a:t>
            </a:r>
            <a:r>
              <a:rPr lang="en-US"/>
              <a:t>."</a:t>
            </a:r>
          </a:p>
          <a:p>
            <a:r>
              <a:rPr lang="en-US"/>
              <a:t>"Remember the old process involved multiple steps, a separate ticket, emails, and usually took 1 to 3 days. Our goal is to complete the same administrative task in under 60 seconds."</a:t>
            </a:r>
          </a:p>
          <a:p>
            <a:r>
              <a:rPr lang="en-US"/>
              <a:t>"On the screen, you see the simple Microsoft Form that HR is using. I’m going to enter a new fictional employee, let's call him 'John Doe,' who is a new teacher starting at one of our schools."</a:t>
            </a:r>
          </a:p>
          <a:p>
            <a:r>
              <a:rPr lang="en-US" b="1"/>
              <a:t>(As you perform the demo, focus the audience on the three points on the slide):</a:t>
            </a:r>
            <a:endParaRPr lang="en-US"/>
          </a:p>
          <a:p>
            <a:r>
              <a:rPr lang="en-US" b="1"/>
              <a:t>Focus Point 1: The Trigger</a:t>
            </a:r>
            <a:endParaRPr lang="en-US"/>
          </a:p>
          <a:p>
            <a:pPr lvl="1"/>
            <a:r>
              <a:rPr lang="en-US"/>
              <a:t>"Watch what happens the instant I hit </a:t>
            </a:r>
            <a:r>
              <a:rPr lang="en-US" b="1"/>
              <a:t>Submit</a:t>
            </a:r>
            <a:r>
              <a:rPr lang="en-US"/>
              <a:t>. The flow wakes up instantly and starts working—no more ticket queues, no more waiting."</a:t>
            </a:r>
          </a:p>
          <a:p>
            <a:r>
              <a:rPr lang="en-US" b="1"/>
              <a:t>Focus Point 2: The Actions</a:t>
            </a:r>
            <a:endParaRPr lang="en-US"/>
          </a:p>
          <a:p>
            <a:pPr lvl="1"/>
            <a:r>
              <a:rPr lang="en-US"/>
              <a:t>"While the flow is running, the Power Automate engine is doing all the heavy lifting you saw in the appendix slides: </a:t>
            </a:r>
            <a:r>
              <a:rPr lang="en-US" b="1"/>
              <a:t>getting the secure API token</a:t>
            </a:r>
            <a:r>
              <a:rPr lang="en-US"/>
              <a:t>, </a:t>
            </a:r>
            <a:r>
              <a:rPr lang="en-US" b="1"/>
              <a:t>creating the new user object in Azure AD</a:t>
            </a:r>
            <a:r>
              <a:rPr lang="en-US"/>
              <a:t>, and </a:t>
            </a:r>
            <a:r>
              <a:rPr lang="en-US" b="1"/>
              <a:t>setting the group memberships</a:t>
            </a:r>
            <a:r>
              <a:rPr lang="en-US"/>
              <a:t> based on their job title."</a:t>
            </a:r>
          </a:p>
          <a:p>
            <a:pPr lvl="1"/>
            <a:r>
              <a:rPr lang="en-US"/>
              <a:t>"This is where all the risk of human error is eliminated, ensuring perfect consistency every time."</a:t>
            </a:r>
          </a:p>
          <a:p>
            <a:r>
              <a:rPr lang="en-US" b="1"/>
              <a:t>Focus Point 3: The Outcome</a:t>
            </a:r>
            <a:endParaRPr lang="en-US"/>
          </a:p>
          <a:p>
            <a:pPr lvl="1"/>
            <a:r>
              <a:rPr lang="en-US"/>
              <a:t>"And just like that, the flow is complete! The user account is live, the licenses are assigned, and the HR manager has received a formatted email with the new credentials, ready to hand off to the new employee."</a:t>
            </a:r>
          </a:p>
          <a:p>
            <a:pPr lvl="1"/>
            <a:r>
              <a:rPr lang="en-US"/>
              <a:t>"</a:t>
            </a:r>
            <a:r>
              <a:rPr lang="en-US" b="1"/>
              <a:t>Minutes, not days.</a:t>
            </a:r>
            <a:r>
              <a:rPr lang="en-US"/>
              <a:t> That's the real win for IUSD."</a:t>
            </a:r>
          </a:p>
          <a:p>
            <a:r>
              <a:rPr lang="en-US" b="1"/>
              <a:t>(Wrap up the demo.)</a:t>
            </a:r>
            <a:endParaRPr lang="en-US"/>
          </a:p>
          <a:p>
            <a:r>
              <a:rPr lang="en-US"/>
              <a:t>"This is one employee, automated. Now multiply that speed, that reliability, and that security across every new hire we bring into the district. It’s transformative."</a:t>
            </a:r>
          </a:p>
          <a:p>
            <a:r>
              <a:rPr lang="en-US" b="1"/>
              <a:t>(Transition to the next slide.)</a:t>
            </a:r>
            <a:endParaRPr lang="en-US"/>
          </a:p>
          <a:p>
            <a:r>
              <a:rPr lang="en-US"/>
              <a:t>"Of course, once you build this infrastructure, you start looking around for other tasks to automate. Let's look at a few </a:t>
            </a:r>
            <a:r>
              <a:rPr lang="en-US" b="1"/>
              <a:t>Other Use Cases at IUSD</a:t>
            </a:r>
            <a:r>
              <a:rPr lang="en-US"/>
              <a:t>."</a:t>
            </a:r>
          </a:p>
          <a:p>
            <a:endParaRPr lang="en-US"/>
          </a:p>
        </p:txBody>
      </p:sp>
      <p:sp>
        <p:nvSpPr>
          <p:cNvPr id="4" name="Slide Number Placeholder 3">
            <a:extLst>
              <a:ext uri="{FF2B5EF4-FFF2-40B4-BE49-F238E27FC236}">
                <a16:creationId xmlns:a16="http://schemas.microsoft.com/office/drawing/2014/main" id="{E9428584-857F-496A-AA16-AC7FFAF66ACF}"/>
              </a:ext>
            </a:extLst>
          </p:cNvPr>
          <p:cNvSpPr>
            <a:spLocks noGrp="1"/>
          </p:cNvSpPr>
          <p:nvPr>
            <p:ph type="sldNum" sz="quarter" idx="5"/>
          </p:nvPr>
        </p:nvSpPr>
        <p:spPr/>
        <p:txBody>
          <a:bodyPr/>
          <a:lstStyle/>
          <a:p>
            <a:fld id="{CD9A5296-E3C9-4EAF-BDBC-92096C8AE661}" type="slidenum">
              <a:rPr lang="en-US" smtClean="0"/>
              <a:t>13</a:t>
            </a:fld>
            <a:endParaRPr lang="en-US"/>
          </a:p>
        </p:txBody>
      </p:sp>
    </p:spTree>
    <p:extLst>
      <p:ext uri="{BB962C8B-B14F-4D97-AF65-F5344CB8AC3E}">
        <p14:creationId xmlns:p14="http://schemas.microsoft.com/office/powerpoint/2010/main" val="988688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there, we had to find the right tool. And that’s when we started to seriously look at Power Automate…”</a:t>
            </a:r>
          </a:p>
          <a:p>
            <a:endParaRPr lang="en-US" dirty="0"/>
          </a:p>
          <a:p>
            <a:r>
              <a:rPr lang="en-US" b="1" dirty="0"/>
              <a:t>Simple Definition:</a:t>
            </a:r>
            <a:r>
              <a:rPr lang="en-US" dirty="0"/>
              <a:t> "At its core, Power Automate is Microsoft’s tool for eliminating mouse clicks and manual copy-pasting. We can think of it as a </a:t>
            </a:r>
            <a:r>
              <a:rPr lang="en-US" b="1" dirty="0"/>
              <a:t>digital worker</a:t>
            </a:r>
            <a:r>
              <a:rPr lang="en-US" dirty="0"/>
              <a:t> that you train once to perform any repetitive sequence of tasks perfectly, every single time."</a:t>
            </a:r>
          </a:p>
          <a:p>
            <a:r>
              <a:rPr lang="en-US" b="1" dirty="0"/>
              <a:t>Key Advantage (Integration):</a:t>
            </a:r>
            <a:r>
              <a:rPr lang="en-US" dirty="0"/>
              <a:t> "The most critical factor for IUSD is that this tool is </a:t>
            </a:r>
            <a:r>
              <a:rPr lang="en-US" b="1" dirty="0"/>
              <a:t>native to the Microsoft 365 environment</a:t>
            </a:r>
            <a:r>
              <a:rPr lang="en-US" dirty="0"/>
              <a:t> that we already pay for and rely on. It's built to securely talk to Teams, SharePoint, Outlook, and most importantly, </a:t>
            </a:r>
            <a:r>
              <a:rPr lang="en-US" b="1" dirty="0"/>
              <a:t>Azure Active Directory (Entra ID)</a:t>
            </a:r>
            <a:r>
              <a:rPr lang="en-US" dirty="0"/>
              <a:t>."</a:t>
            </a:r>
          </a:p>
          <a:p>
            <a:r>
              <a:rPr lang="en-US" b="1" dirty="0"/>
              <a:t>Security and Control:</a:t>
            </a:r>
            <a:r>
              <a:rPr lang="en-US" dirty="0"/>
              <a:t> "The secure connection to Entra ID is vital. It means we aren't using clunky scripts or exposing administrator passwords. We can automate critical identity tasks, like creating a new user or assigning licenses, all within the secure Microsoft ecosystem. That's a huge win for </a:t>
            </a:r>
            <a:r>
              <a:rPr lang="en-US" b="1" dirty="0"/>
              <a:t>compliance</a:t>
            </a:r>
            <a:r>
              <a:rPr lang="en-US" dirty="0"/>
              <a:t> and </a:t>
            </a:r>
            <a:r>
              <a:rPr lang="en-US" b="1" dirty="0"/>
              <a:t>risk management</a:t>
            </a:r>
            <a:r>
              <a:rPr lang="en-US" dirty="0"/>
              <a:t>."</a:t>
            </a:r>
          </a:p>
          <a:p>
            <a:r>
              <a:rPr lang="en-US" b="1" dirty="0"/>
              <a:t>Reiterating the Value:</a:t>
            </a:r>
            <a:r>
              <a:rPr lang="en-US" dirty="0"/>
              <a:t> "In short, Power Automate allows us to take a messy, manual, multi-day process and convert it into an instantaneous, secure, single-button workflow. It gives us the ability to </a:t>
            </a:r>
            <a:r>
              <a:rPr lang="en-US" b="1" dirty="0"/>
              <a:t>scale our IT department's efficiency</a:t>
            </a:r>
            <a:r>
              <a:rPr lang="en-US" dirty="0"/>
              <a:t> without scaling our budget."</a:t>
            </a:r>
          </a:p>
          <a:p>
            <a:endParaRPr lang="en-US" dirty="0"/>
          </a:p>
          <a:p>
            <a:r>
              <a:rPr lang="en-US" dirty="0"/>
              <a:t>"Once we knew what Power Automate was, the next question was: why choose it over other options? Let's look at the </a:t>
            </a:r>
            <a:r>
              <a:rPr lang="en-US" b="1" dirty="0"/>
              <a:t>Tool Comparison</a:t>
            </a:r>
            <a:r>
              <a:rPr lang="en-US" dirty="0"/>
              <a:t>."</a:t>
            </a:r>
          </a:p>
        </p:txBody>
      </p:sp>
      <p:sp>
        <p:nvSpPr>
          <p:cNvPr id="4" name="Slide Number Placeholder 3"/>
          <p:cNvSpPr>
            <a:spLocks noGrp="1"/>
          </p:cNvSpPr>
          <p:nvPr>
            <p:ph type="sldNum" sz="quarter" idx="5"/>
          </p:nvPr>
        </p:nvSpPr>
        <p:spPr/>
        <p:txBody>
          <a:bodyPr/>
          <a:lstStyle/>
          <a:p>
            <a:fld id="{CD9A5296-E3C9-4EAF-BDBC-92096C8AE661}" type="slidenum">
              <a:rPr lang="en-US" smtClean="0"/>
              <a:t>5</a:t>
            </a:fld>
            <a:endParaRPr lang="en-US"/>
          </a:p>
        </p:txBody>
      </p:sp>
    </p:spTree>
    <p:extLst>
      <p:ext uri="{BB962C8B-B14F-4D97-AF65-F5344CB8AC3E}">
        <p14:creationId xmlns:p14="http://schemas.microsoft.com/office/powerpoint/2010/main" val="380378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knew automation was the answer to our onboarding problem, we had to find the </a:t>
            </a:r>
            <a:r>
              <a:rPr lang="en-US" b="1" dirty="0"/>
              <a:t>right tool</a:t>
            </a:r>
            <a:r>
              <a:rPr lang="en-US" dirty="0"/>
              <a:t>—the one that fit within our budget, our existing infrastructure, and our team's skill set. We looked at the three primary alternatives."</a:t>
            </a:r>
          </a:p>
          <a:p>
            <a:r>
              <a:rPr lang="en-US" b="1" dirty="0"/>
              <a:t>Google API (and other scripting):</a:t>
            </a:r>
            <a:r>
              <a:rPr lang="en-US" dirty="0"/>
              <a:t> "If we were purely a Google Workspace environment, this would be a strong option. However, for us, it means writing </a:t>
            </a:r>
            <a:r>
              <a:rPr lang="en-US" b="1" dirty="0"/>
              <a:t>JavaScript code</a:t>
            </a:r>
            <a:r>
              <a:rPr lang="en-US" dirty="0"/>
              <a:t> from scratch to bridge all the systems—it’s high code, it’s brittle, and it requires dedicated development time for maintenance."</a:t>
            </a:r>
          </a:p>
          <a:p>
            <a:r>
              <a:rPr lang="en-US" b="1" dirty="0"/>
              <a:t>Python:</a:t>
            </a:r>
            <a:r>
              <a:rPr lang="en-US" dirty="0"/>
              <a:t> "Python is powerful and flexible. But again, it requires </a:t>
            </a:r>
            <a:r>
              <a:rPr lang="en-US" b="1" dirty="0"/>
              <a:t>coding expertise</a:t>
            </a:r>
            <a:r>
              <a:rPr lang="en-US" dirty="0"/>
              <a:t>, the setup can be complex, and we’d have to manage a lot of different libraries and endpoints. It's often overkill for repetitive administrative tasks like this."</a:t>
            </a:r>
          </a:p>
          <a:p>
            <a:r>
              <a:rPr lang="en-US" b="1" dirty="0"/>
              <a:t>Third-Party Vendor Solutions:</a:t>
            </a:r>
            <a:r>
              <a:rPr lang="en-US" dirty="0"/>
              <a:t> "These are often fantastic for compliance and ease of use, but the barrier is always the </a:t>
            </a:r>
            <a:r>
              <a:rPr lang="en-US" b="1" dirty="0"/>
              <a:t>cost and customization</a:t>
            </a:r>
            <a:r>
              <a:rPr lang="en-US" dirty="0"/>
              <a:t>. Annual contracts for onboarding can run into the tens of thousands of dollars, and you’re locked into </a:t>
            </a:r>
            <a:r>
              <a:rPr lang="en-US" i="1" dirty="0"/>
              <a:t>their</a:t>
            </a:r>
            <a:r>
              <a:rPr lang="en-US" dirty="0"/>
              <a:t> process, which limits our agility."</a:t>
            </a:r>
          </a:p>
          <a:p>
            <a:r>
              <a:rPr lang="en-US" b="1" dirty="0"/>
              <a:t>(Focus on Power Automate as the winner.)</a:t>
            </a:r>
            <a:endParaRPr lang="en-US" dirty="0"/>
          </a:p>
          <a:p>
            <a:r>
              <a:rPr lang="en-US" dirty="0"/>
              <a:t>"Power Automate became the clear choice for Imperial Unified for three reasons, as you can see in the bottom row:"</a:t>
            </a:r>
          </a:p>
          <a:p>
            <a:r>
              <a:rPr lang="en-US" b="1" dirty="0"/>
              <a:t>Cost-Effective Licensing:</a:t>
            </a:r>
            <a:r>
              <a:rPr lang="en-US" dirty="0"/>
              <a:t> "We already subscribe to Microsoft 365 A3 and A5 plans. This means the core functionality is already paid for. The incremental cost is tiny compared to a custom vendor."</a:t>
            </a:r>
          </a:p>
          <a:p>
            <a:r>
              <a:rPr lang="en-US" b="1" dirty="0"/>
              <a:t>Deep Integration:</a:t>
            </a:r>
            <a:r>
              <a:rPr lang="en-US" dirty="0"/>
              <a:t> "It integrates natively with </a:t>
            </a:r>
            <a:r>
              <a:rPr lang="en-US" b="1" dirty="0"/>
              <a:t>Microsoft 365</a:t>
            </a:r>
            <a:r>
              <a:rPr lang="en-US" dirty="0"/>
              <a:t> and </a:t>
            </a:r>
            <a:r>
              <a:rPr lang="en-US" b="1" dirty="0"/>
              <a:t>Azure Active Directory</a:t>
            </a:r>
            <a:r>
              <a:rPr lang="en-US" dirty="0"/>
              <a:t>. We aren't building bridges; we're using existing, secure pathways."</a:t>
            </a:r>
          </a:p>
          <a:p>
            <a:r>
              <a:rPr lang="en-US" b="1" dirty="0"/>
              <a:t>Low Code:</a:t>
            </a:r>
            <a:r>
              <a:rPr lang="en-US" dirty="0"/>
              <a:t> "It’s a low-code/no-code environment. This allows my existing IT staff to build, manage, and troubleshoot the flows </a:t>
            </a:r>
            <a:r>
              <a:rPr lang="en-US" b="1" dirty="0"/>
              <a:t>without</a:t>
            </a:r>
            <a:r>
              <a:rPr lang="en-US" dirty="0"/>
              <a:t> having to be full-stack developers. It gives us high flexibility without the high coding burden."</a:t>
            </a:r>
          </a:p>
          <a:p>
            <a:endParaRPr lang="en-US" dirty="0"/>
          </a:p>
        </p:txBody>
      </p:sp>
      <p:sp>
        <p:nvSpPr>
          <p:cNvPr id="4" name="Slide Number Placeholder 3"/>
          <p:cNvSpPr>
            <a:spLocks noGrp="1"/>
          </p:cNvSpPr>
          <p:nvPr>
            <p:ph type="sldNum" sz="quarter" idx="5"/>
          </p:nvPr>
        </p:nvSpPr>
        <p:spPr/>
        <p:txBody>
          <a:bodyPr/>
          <a:lstStyle/>
          <a:p>
            <a:fld id="{CD9A5296-E3C9-4EAF-BDBC-92096C8AE661}" type="slidenum">
              <a:rPr lang="en-US" smtClean="0"/>
              <a:t>6</a:t>
            </a:fld>
            <a:endParaRPr lang="en-US"/>
          </a:p>
        </p:txBody>
      </p:sp>
    </p:spTree>
    <p:extLst>
      <p:ext uri="{BB962C8B-B14F-4D97-AF65-F5344CB8AC3E}">
        <p14:creationId xmlns:p14="http://schemas.microsoft.com/office/powerpoint/2010/main" val="358844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we've chosen Power Automate. This slide breaks down the </a:t>
            </a:r>
            <a:r>
              <a:rPr lang="en-US" i="1" dirty="0"/>
              <a:t>exact</a:t>
            </a:r>
            <a:r>
              <a:rPr lang="en-US" dirty="0"/>
              <a:t> recipe we used to build our automated onboarding flow."</a:t>
            </a:r>
          </a:p>
          <a:p>
            <a:r>
              <a:rPr lang="en-US" b="1" dirty="0"/>
              <a:t>(Point to the "License" column.)</a:t>
            </a:r>
            <a:endParaRPr lang="en-US" dirty="0"/>
          </a:p>
          <a:p>
            <a:r>
              <a:rPr lang="en-US" b="1" dirty="0"/>
              <a:t>"First, the licensing. This is a critical piece."</a:t>
            </a:r>
            <a:endParaRPr lang="en-US" dirty="0"/>
          </a:p>
          <a:p>
            <a:pPr lvl="1"/>
            <a:r>
              <a:rPr lang="en-US" dirty="0"/>
              <a:t>"We are an M365 A3 and A5 district, which gives us the foundation and all the core apps like Forms and Azure AD."</a:t>
            </a:r>
          </a:p>
          <a:p>
            <a:pPr lvl="1"/>
            <a:r>
              <a:rPr lang="en-US" dirty="0"/>
              <a:t>"The key, however, is the </a:t>
            </a:r>
            <a:r>
              <a:rPr lang="en-US" b="1" dirty="0"/>
              <a:t>Power Automate Premium License</a:t>
            </a:r>
            <a:r>
              <a:rPr lang="en-US" dirty="0"/>
              <a:t>. This is what unlocks the 'premium connectors.' For us, the most important premium connector is the </a:t>
            </a:r>
            <a:r>
              <a:rPr lang="en-US" b="1" dirty="0"/>
              <a:t>HTTP action</a:t>
            </a:r>
            <a:r>
              <a:rPr lang="en-US" dirty="0"/>
              <a:t>. This is what allows Power Automate to securely talk to the Microsoft Graph API, which is the 'language' we use to give commands to Azure Active Directory."</a:t>
            </a:r>
          </a:p>
          <a:p>
            <a:pPr lvl="1"/>
            <a:r>
              <a:rPr lang="en-US" dirty="0"/>
              <a:t>"Without this premium license, we couldn't perform the most critical step: creating the user. The cost of this license is a tiny fraction of a 3rd-party vendor's price."</a:t>
            </a:r>
          </a:p>
          <a:p>
            <a:r>
              <a:rPr lang="en-US" b="1" dirty="0"/>
              <a:t>(Point to the "Tools" column.)</a:t>
            </a:r>
            <a:endParaRPr lang="en-US" dirty="0"/>
          </a:p>
          <a:p>
            <a:r>
              <a:rPr lang="en-US" b="1" dirty="0"/>
              <a:t>"Next, the tools themselves. Each one has a distinct job:"</a:t>
            </a:r>
            <a:endParaRPr lang="en-US" dirty="0"/>
          </a:p>
          <a:p>
            <a:pPr lvl="1"/>
            <a:r>
              <a:rPr lang="en-US" b="1" dirty="0"/>
              <a:t>"Microsoft Forms:</a:t>
            </a:r>
            <a:r>
              <a:rPr lang="en-US" dirty="0"/>
              <a:t> This is our 'trigger' and our front-end. It's the simple, user-friendly interface that HR uses to enter the new employee's information. It's easy, requires no training, and ensures the data is standardized from the start."</a:t>
            </a:r>
          </a:p>
          <a:p>
            <a:pPr lvl="1"/>
            <a:r>
              <a:rPr lang="en-US" b="1" dirty="0"/>
              <a:t>"Power Automate:</a:t>
            </a:r>
            <a:r>
              <a:rPr lang="en-US" dirty="0"/>
              <a:t> This is the 'engine' or the 'brains' of the operation. It's sitting in the background, listening for that form to be submitted. When it is, the flow wakes up, grabs the data, and starts all the work."</a:t>
            </a:r>
          </a:p>
          <a:p>
            <a:pPr lvl="1"/>
            <a:r>
              <a:rPr lang="en-US" b="1" dirty="0"/>
              <a:t>"Azure Active Directory:</a:t>
            </a:r>
            <a:r>
              <a:rPr lang="en-US" dirty="0"/>
              <a:t> This is our 'destination.' It's our district's central identity system. This is where Power Automate will securely create the new user account, set their password, and assign them to the correct groups."</a:t>
            </a:r>
          </a:p>
          <a:p>
            <a:pPr lvl="1"/>
            <a:r>
              <a:rPr lang="en-US" b="1" dirty="0"/>
              <a:t>"(Optional) ChatGPT:</a:t>
            </a:r>
            <a:r>
              <a:rPr lang="en-US" dirty="0"/>
              <a:t> We've also included ChatGPT as a tool because you can integrate it to do things like auto-generate a friendly welcome email body, but the core of our user creation relies on the other three."</a:t>
            </a:r>
          </a:p>
          <a:p>
            <a:r>
              <a:rPr lang="en-US" b="1" dirty="0"/>
              <a:t>(Summarize the slide.)</a:t>
            </a:r>
            <a:endParaRPr lang="en-US" dirty="0"/>
          </a:p>
          <a:p>
            <a:r>
              <a:rPr lang="en-US" dirty="0"/>
              <a:t>"So, it's a simple but powerful stack: </a:t>
            </a:r>
            <a:r>
              <a:rPr lang="en-US" b="1" dirty="0"/>
              <a:t>Forms</a:t>
            </a:r>
            <a:r>
              <a:rPr lang="en-US" dirty="0"/>
              <a:t> is the </a:t>
            </a:r>
            <a:r>
              <a:rPr lang="en-US" i="1" dirty="0"/>
              <a:t>trigger</a:t>
            </a:r>
            <a:r>
              <a:rPr lang="en-US" dirty="0"/>
              <a:t>, </a:t>
            </a:r>
            <a:r>
              <a:rPr lang="en-US" b="1" dirty="0"/>
              <a:t>Power Automate</a:t>
            </a:r>
            <a:r>
              <a:rPr lang="en-US" dirty="0"/>
              <a:t> is the </a:t>
            </a:r>
            <a:r>
              <a:rPr lang="en-US" i="1" dirty="0"/>
              <a:t>engine</a:t>
            </a:r>
            <a:r>
              <a:rPr lang="en-US" dirty="0"/>
              <a:t>, and </a:t>
            </a:r>
            <a:r>
              <a:rPr lang="en-US" b="1" dirty="0"/>
              <a:t>Azure AD</a:t>
            </a:r>
            <a:r>
              <a:rPr lang="en-US" dirty="0"/>
              <a:t> is the </a:t>
            </a:r>
            <a:r>
              <a:rPr lang="en-US" i="1" dirty="0"/>
              <a:t>action</a:t>
            </a:r>
            <a:r>
              <a:rPr lang="en-US" dirty="0"/>
              <a:t>."</a:t>
            </a:r>
          </a:p>
          <a:p>
            <a:endParaRPr lang="en-US" dirty="0"/>
          </a:p>
        </p:txBody>
      </p:sp>
      <p:sp>
        <p:nvSpPr>
          <p:cNvPr id="4" name="Slide Number Placeholder 3"/>
          <p:cNvSpPr>
            <a:spLocks noGrp="1"/>
          </p:cNvSpPr>
          <p:nvPr>
            <p:ph type="sldNum" sz="quarter" idx="5"/>
          </p:nvPr>
        </p:nvSpPr>
        <p:spPr/>
        <p:txBody>
          <a:bodyPr/>
          <a:lstStyle/>
          <a:p>
            <a:fld id="{CD9A5296-E3C9-4EAF-BDBC-92096C8AE661}" type="slidenum">
              <a:rPr lang="en-US" smtClean="0"/>
              <a:t>7</a:t>
            </a:fld>
            <a:endParaRPr lang="en-US"/>
          </a:p>
        </p:txBody>
      </p:sp>
    </p:spTree>
    <p:extLst>
      <p:ext uri="{BB962C8B-B14F-4D97-AF65-F5344CB8AC3E}">
        <p14:creationId xmlns:p14="http://schemas.microsoft.com/office/powerpoint/2010/main" val="108114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whole process, distilled into three high-level steps. This is the </a:t>
            </a:r>
            <a:r>
              <a:rPr lang="en-US" b="1"/>
              <a:t>efficient, streamlined workflow</a:t>
            </a:r>
            <a:r>
              <a:rPr lang="en-US"/>
              <a:t> that replaced the old, risky, six-step manual process."</a:t>
            </a:r>
          </a:p>
          <a:p>
            <a:r>
              <a:rPr lang="en-US" b="1"/>
              <a:t>Step 1: HR Submits Form (The Trigger)</a:t>
            </a:r>
            <a:endParaRPr lang="en-US"/>
          </a:p>
          <a:p>
            <a:pPr lvl="1"/>
            <a:r>
              <a:rPr lang="en-US"/>
              <a:t>"This is where it all starts. HR enters the new hire's information—their name, their job title, their start date—into a simple Microsoft Form. That's their entire involvement."</a:t>
            </a:r>
          </a:p>
          <a:p>
            <a:pPr lvl="1"/>
            <a:r>
              <a:rPr lang="en-US"/>
              <a:t>"The key here is </a:t>
            </a:r>
            <a:r>
              <a:rPr lang="en-US" b="1"/>
              <a:t>data standardization</a:t>
            </a:r>
            <a:r>
              <a:rPr lang="en-US"/>
              <a:t>. Because they have to fill out specific fields, we eliminate issues like misspellings, incorrect capitalization, or missing information that often plagued the old process."</a:t>
            </a:r>
          </a:p>
          <a:p>
            <a:pPr lvl="1"/>
            <a:r>
              <a:rPr lang="en-US"/>
              <a:t>"The moment they hit 'Submit,' that form data immediately wakes up the flow."</a:t>
            </a:r>
          </a:p>
          <a:p>
            <a:r>
              <a:rPr lang="en-US" b="1"/>
              <a:t>Step 2: Power Automate (The Engine)</a:t>
            </a:r>
            <a:endParaRPr lang="en-US"/>
          </a:p>
          <a:p>
            <a:pPr lvl="1"/>
            <a:r>
              <a:rPr lang="en-US"/>
              <a:t>"This is the engine running the show. The flow is triggered, and it does all the complicated, invisible work perfectly and securely every time."</a:t>
            </a:r>
          </a:p>
          <a:p>
            <a:pPr lvl="1"/>
            <a:r>
              <a:rPr lang="en-US"/>
              <a:t>"Internally, this is where it executes the 'premium' actions we discussed: it gets a secure access token, it runs any data transformation (like formatting the first name and last name into a standardized username), and it holds all the error checking logic."</a:t>
            </a:r>
          </a:p>
          <a:p>
            <a:pPr lvl="1"/>
            <a:r>
              <a:rPr lang="en-US"/>
              <a:t>"It knows exactly what to do with that data and what systems need to be touched."</a:t>
            </a:r>
          </a:p>
          <a:p>
            <a:r>
              <a:rPr lang="en-US" b="1"/>
              <a:t>Step 3: Action (The Outcome)</a:t>
            </a:r>
            <a:endParaRPr lang="en-US"/>
          </a:p>
          <a:p>
            <a:pPr lvl="1"/>
            <a:r>
              <a:rPr lang="en-US"/>
              <a:t>"This is the perfect, reliable result we were looking for. The flow connects directly to </a:t>
            </a:r>
            <a:r>
              <a:rPr lang="en-US" b="1"/>
              <a:t>Azure AD</a:t>
            </a:r>
            <a:r>
              <a:rPr lang="en-US"/>
              <a:t> and creates the user account, assigns the proper licenses, and enrolls them into the correct initial groups—all in seconds."</a:t>
            </a:r>
          </a:p>
          <a:p>
            <a:pPr lvl="1"/>
            <a:r>
              <a:rPr lang="en-US"/>
              <a:t>"Then, it generates a polished email with the new credentials and sends it to the HR manager or the employee's direct supervisor. The whole information transfer is automated, secure, and instantaneous."</a:t>
            </a:r>
          </a:p>
          <a:p>
            <a:r>
              <a:rPr lang="en-US" b="1"/>
              <a:t>(Transition to the next slide.)</a:t>
            </a:r>
            <a:endParaRPr lang="en-US"/>
          </a:p>
          <a:p>
            <a:endParaRPr lang="en-US"/>
          </a:p>
        </p:txBody>
      </p:sp>
      <p:sp>
        <p:nvSpPr>
          <p:cNvPr id="4" name="Slide Number Placeholder 3"/>
          <p:cNvSpPr>
            <a:spLocks noGrp="1"/>
          </p:cNvSpPr>
          <p:nvPr>
            <p:ph type="sldNum" sz="quarter" idx="5"/>
          </p:nvPr>
        </p:nvSpPr>
        <p:spPr/>
        <p:txBody>
          <a:bodyPr/>
          <a:lstStyle/>
          <a:p>
            <a:fld id="{CD9A5296-E3C9-4EAF-BDBC-92096C8AE661}" type="slidenum">
              <a:rPr lang="en-US" smtClean="0"/>
              <a:t>8</a:t>
            </a:fld>
            <a:endParaRPr lang="en-US"/>
          </a:p>
        </p:txBody>
      </p:sp>
    </p:spTree>
    <p:extLst>
      <p:ext uri="{BB962C8B-B14F-4D97-AF65-F5344CB8AC3E}">
        <p14:creationId xmlns:p14="http://schemas.microsoft.com/office/powerpoint/2010/main" val="1685955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covered the problem, we've reviewed the tools, and we've walked through the blueprint of the workflow. Now, let's see the magic happen. This is the moment we turn that slow, high-risk process into an instantaneous, secure workflow."</a:t>
            </a:r>
          </a:p>
          <a:p>
            <a:r>
              <a:rPr lang="en-US" b="1"/>
              <a:t>(During the Demo Setup, before you click 'Submit'):</a:t>
            </a:r>
            <a:endParaRPr lang="en-US"/>
          </a:p>
          <a:p>
            <a:r>
              <a:rPr lang="en-US"/>
              <a:t>"The key to this demo is watching the </a:t>
            </a:r>
            <a:r>
              <a:rPr lang="en-US" b="1"/>
              <a:t>clock</a:t>
            </a:r>
            <a:r>
              <a:rPr lang="en-US"/>
              <a:t> and watching the </a:t>
            </a:r>
            <a:r>
              <a:rPr lang="en-US" b="1"/>
              <a:t>steps</a:t>
            </a:r>
            <a:r>
              <a:rPr lang="en-US"/>
              <a:t>."</a:t>
            </a:r>
          </a:p>
          <a:p>
            <a:r>
              <a:rPr lang="en-US"/>
              <a:t>"Remember the old process involved multiple steps, a separate ticket, emails, and usually took 1 to 3 days. Our goal is to complete the same administrative task in under 60 seconds."</a:t>
            </a:r>
          </a:p>
          <a:p>
            <a:r>
              <a:rPr lang="en-US"/>
              <a:t>"On the screen, you see the simple Microsoft Form that HR is using. I’m going to enter a new fictional employee, let's call him 'John Doe,' who is a new teacher starting at one of our schools."</a:t>
            </a:r>
          </a:p>
          <a:p>
            <a:r>
              <a:rPr lang="en-US" b="1"/>
              <a:t>(As you perform the demo, focus the audience on the three points on the slide):</a:t>
            </a:r>
            <a:endParaRPr lang="en-US"/>
          </a:p>
          <a:p>
            <a:r>
              <a:rPr lang="en-US" b="1"/>
              <a:t>Focus Point 1: The Trigger</a:t>
            </a:r>
            <a:endParaRPr lang="en-US"/>
          </a:p>
          <a:p>
            <a:pPr lvl="1"/>
            <a:r>
              <a:rPr lang="en-US"/>
              <a:t>"Watch what happens the instant I hit </a:t>
            </a:r>
            <a:r>
              <a:rPr lang="en-US" b="1"/>
              <a:t>Submit</a:t>
            </a:r>
            <a:r>
              <a:rPr lang="en-US"/>
              <a:t>. The flow wakes up instantly and starts working—no more ticket queues, no more waiting."</a:t>
            </a:r>
          </a:p>
          <a:p>
            <a:r>
              <a:rPr lang="en-US" b="1"/>
              <a:t>Focus Point 2: The Actions</a:t>
            </a:r>
            <a:endParaRPr lang="en-US"/>
          </a:p>
          <a:p>
            <a:pPr lvl="1"/>
            <a:r>
              <a:rPr lang="en-US"/>
              <a:t>"While the flow is running, the Power Automate engine is doing all the heavy lifting you saw in the appendix slides: </a:t>
            </a:r>
            <a:r>
              <a:rPr lang="en-US" b="1"/>
              <a:t>getting the secure API token</a:t>
            </a:r>
            <a:r>
              <a:rPr lang="en-US"/>
              <a:t>, </a:t>
            </a:r>
            <a:r>
              <a:rPr lang="en-US" b="1"/>
              <a:t>creating the new user object in Azure AD</a:t>
            </a:r>
            <a:r>
              <a:rPr lang="en-US"/>
              <a:t>, and </a:t>
            </a:r>
            <a:r>
              <a:rPr lang="en-US" b="1"/>
              <a:t>setting the group memberships</a:t>
            </a:r>
            <a:r>
              <a:rPr lang="en-US"/>
              <a:t> based on their job title."</a:t>
            </a:r>
          </a:p>
          <a:p>
            <a:pPr lvl="1"/>
            <a:r>
              <a:rPr lang="en-US"/>
              <a:t>"This is where all the risk of human error is eliminated, ensuring perfect consistency every time."</a:t>
            </a:r>
          </a:p>
          <a:p>
            <a:r>
              <a:rPr lang="en-US" b="1"/>
              <a:t>Focus Point 3: The Outcome</a:t>
            </a:r>
            <a:endParaRPr lang="en-US"/>
          </a:p>
          <a:p>
            <a:pPr lvl="1"/>
            <a:r>
              <a:rPr lang="en-US"/>
              <a:t>"And just like that, the flow is complete! The user account is live, the licenses are assigned, and the HR manager has received a formatted email with the new credentials, ready to hand off to the new employee."</a:t>
            </a:r>
          </a:p>
          <a:p>
            <a:pPr lvl="1"/>
            <a:r>
              <a:rPr lang="en-US"/>
              <a:t>"</a:t>
            </a:r>
            <a:r>
              <a:rPr lang="en-US" b="1"/>
              <a:t>Minutes, not days.</a:t>
            </a:r>
            <a:r>
              <a:rPr lang="en-US"/>
              <a:t> That's the real win for IUSD."</a:t>
            </a:r>
          </a:p>
          <a:p>
            <a:r>
              <a:rPr lang="en-US" b="1"/>
              <a:t>(Wrap up the demo.)</a:t>
            </a:r>
            <a:endParaRPr lang="en-US"/>
          </a:p>
          <a:p>
            <a:r>
              <a:rPr lang="en-US"/>
              <a:t>"This is one employee, automated. Now multiply that speed, that reliability, and that security across every new hire we bring into the district. It’s transformative."</a:t>
            </a:r>
          </a:p>
          <a:p>
            <a:r>
              <a:rPr lang="en-US" b="1"/>
              <a:t>(Transition to the next slide.)</a:t>
            </a:r>
            <a:endParaRPr lang="en-US"/>
          </a:p>
          <a:p>
            <a:r>
              <a:rPr lang="en-US"/>
              <a:t>"Of course, once you build this infrastructure, you start looking around for other tasks to automate. Let's look at a few </a:t>
            </a:r>
            <a:r>
              <a:rPr lang="en-US" b="1"/>
              <a:t>Other Use Cases at IUSD</a:t>
            </a:r>
            <a:r>
              <a:rPr lang="en-US"/>
              <a:t>."</a:t>
            </a:r>
          </a:p>
          <a:p>
            <a:endParaRPr lang="en-US"/>
          </a:p>
        </p:txBody>
      </p:sp>
      <p:sp>
        <p:nvSpPr>
          <p:cNvPr id="4" name="Slide Number Placeholder 3"/>
          <p:cNvSpPr>
            <a:spLocks noGrp="1"/>
          </p:cNvSpPr>
          <p:nvPr>
            <p:ph type="sldNum" sz="quarter" idx="5"/>
          </p:nvPr>
        </p:nvSpPr>
        <p:spPr/>
        <p:txBody>
          <a:bodyPr/>
          <a:lstStyle/>
          <a:p>
            <a:fld id="{CD9A5296-E3C9-4EAF-BDBC-92096C8AE661}" type="slidenum">
              <a:rPr lang="en-US" smtClean="0"/>
              <a:t>9</a:t>
            </a:fld>
            <a:endParaRPr lang="en-US"/>
          </a:p>
        </p:txBody>
      </p:sp>
    </p:spTree>
    <p:extLst>
      <p:ext uri="{BB962C8B-B14F-4D97-AF65-F5344CB8AC3E}">
        <p14:creationId xmlns:p14="http://schemas.microsoft.com/office/powerpoint/2010/main" val="317040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ABCA6-68FD-968A-1D75-3F3C58226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BE65-E634-0516-3037-AA6606116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0E8BB-65A7-6B2C-AFC5-A364FA57D39A}"/>
              </a:ext>
            </a:extLst>
          </p:cNvPr>
          <p:cNvSpPr>
            <a:spLocks noGrp="1"/>
          </p:cNvSpPr>
          <p:nvPr>
            <p:ph type="body" idx="1"/>
          </p:nvPr>
        </p:nvSpPr>
        <p:spPr/>
        <p:txBody>
          <a:bodyPr/>
          <a:lstStyle/>
          <a:p>
            <a:r>
              <a:rPr lang="en-US"/>
              <a:t>"We've covered the problem, we've reviewed the tools, and we've walked through the blueprint of the workflow. Now, let's see the magic happen. This is the moment we turn that slow, high-risk process into an instantaneous, secure workflow."</a:t>
            </a:r>
          </a:p>
          <a:p>
            <a:r>
              <a:rPr lang="en-US" b="1"/>
              <a:t>(During the Demo Setup, before you click 'Submit'):</a:t>
            </a:r>
            <a:endParaRPr lang="en-US"/>
          </a:p>
          <a:p>
            <a:r>
              <a:rPr lang="en-US"/>
              <a:t>"The key to this demo is watching the </a:t>
            </a:r>
            <a:r>
              <a:rPr lang="en-US" b="1"/>
              <a:t>clock</a:t>
            </a:r>
            <a:r>
              <a:rPr lang="en-US"/>
              <a:t> and watching the </a:t>
            </a:r>
            <a:r>
              <a:rPr lang="en-US" b="1"/>
              <a:t>steps</a:t>
            </a:r>
            <a:r>
              <a:rPr lang="en-US"/>
              <a:t>."</a:t>
            </a:r>
          </a:p>
          <a:p>
            <a:r>
              <a:rPr lang="en-US"/>
              <a:t>"Remember the old process involved multiple steps, a separate ticket, emails, and usually took 1 to 3 days. Our goal is to complete the same administrative task in under 60 seconds."</a:t>
            </a:r>
          </a:p>
          <a:p>
            <a:r>
              <a:rPr lang="en-US"/>
              <a:t>"On the screen, you see the simple Microsoft Form that HR is using. I’m going to enter a new fictional employee, let's call him 'John Doe,' who is a new teacher starting at one of our schools."</a:t>
            </a:r>
          </a:p>
          <a:p>
            <a:r>
              <a:rPr lang="en-US" b="1"/>
              <a:t>(As you perform the demo, focus the audience on the three points on the slide):</a:t>
            </a:r>
            <a:endParaRPr lang="en-US"/>
          </a:p>
          <a:p>
            <a:r>
              <a:rPr lang="en-US" b="1"/>
              <a:t>Focus Point 1: The Trigger</a:t>
            </a:r>
            <a:endParaRPr lang="en-US"/>
          </a:p>
          <a:p>
            <a:pPr lvl="1"/>
            <a:r>
              <a:rPr lang="en-US"/>
              <a:t>"Watch what happens the instant I hit </a:t>
            </a:r>
            <a:r>
              <a:rPr lang="en-US" b="1"/>
              <a:t>Submit</a:t>
            </a:r>
            <a:r>
              <a:rPr lang="en-US"/>
              <a:t>. The flow wakes up instantly and starts working—no more ticket queues, no more waiting."</a:t>
            </a:r>
          </a:p>
          <a:p>
            <a:r>
              <a:rPr lang="en-US" b="1"/>
              <a:t>Focus Point 2: The Actions</a:t>
            </a:r>
            <a:endParaRPr lang="en-US"/>
          </a:p>
          <a:p>
            <a:pPr lvl="1"/>
            <a:r>
              <a:rPr lang="en-US"/>
              <a:t>"While the flow is running, the Power Automate engine is doing all the heavy lifting you saw in the appendix slides: </a:t>
            </a:r>
            <a:r>
              <a:rPr lang="en-US" b="1"/>
              <a:t>getting the secure API token</a:t>
            </a:r>
            <a:r>
              <a:rPr lang="en-US"/>
              <a:t>, </a:t>
            </a:r>
            <a:r>
              <a:rPr lang="en-US" b="1"/>
              <a:t>creating the new user object in Azure AD</a:t>
            </a:r>
            <a:r>
              <a:rPr lang="en-US"/>
              <a:t>, and </a:t>
            </a:r>
            <a:r>
              <a:rPr lang="en-US" b="1"/>
              <a:t>setting the group memberships</a:t>
            </a:r>
            <a:r>
              <a:rPr lang="en-US"/>
              <a:t> based on their job title."</a:t>
            </a:r>
          </a:p>
          <a:p>
            <a:pPr lvl="1"/>
            <a:r>
              <a:rPr lang="en-US"/>
              <a:t>"This is where all the risk of human error is eliminated, ensuring perfect consistency every time."</a:t>
            </a:r>
          </a:p>
          <a:p>
            <a:r>
              <a:rPr lang="en-US" b="1"/>
              <a:t>Focus Point 3: The Outcome</a:t>
            </a:r>
            <a:endParaRPr lang="en-US"/>
          </a:p>
          <a:p>
            <a:pPr lvl="1"/>
            <a:r>
              <a:rPr lang="en-US"/>
              <a:t>"And just like that, the flow is complete! The user account is live, the licenses are assigned, and the HR manager has received a formatted email with the new credentials, ready to hand off to the new employee."</a:t>
            </a:r>
          </a:p>
          <a:p>
            <a:pPr lvl="1"/>
            <a:r>
              <a:rPr lang="en-US"/>
              <a:t>"</a:t>
            </a:r>
            <a:r>
              <a:rPr lang="en-US" b="1"/>
              <a:t>Minutes, not days.</a:t>
            </a:r>
            <a:r>
              <a:rPr lang="en-US"/>
              <a:t> That's the real win for IUSD."</a:t>
            </a:r>
          </a:p>
          <a:p>
            <a:r>
              <a:rPr lang="en-US" b="1"/>
              <a:t>(Wrap up the demo.)</a:t>
            </a:r>
            <a:endParaRPr lang="en-US"/>
          </a:p>
          <a:p>
            <a:r>
              <a:rPr lang="en-US"/>
              <a:t>"This is one employee, automated. Now multiply that speed, that reliability, and that security across every new hire we bring into the district. It’s transformative."</a:t>
            </a:r>
          </a:p>
          <a:p>
            <a:r>
              <a:rPr lang="en-US" b="1"/>
              <a:t>(Transition to the next slide.)</a:t>
            </a:r>
            <a:endParaRPr lang="en-US"/>
          </a:p>
          <a:p>
            <a:r>
              <a:rPr lang="en-US"/>
              <a:t>"Of course, once you build this infrastructure, you start looking around for other tasks to automate. Let's look at a few </a:t>
            </a:r>
            <a:r>
              <a:rPr lang="en-US" b="1"/>
              <a:t>Other Use Cases at IUSD</a:t>
            </a:r>
            <a:r>
              <a:rPr lang="en-US"/>
              <a:t>."</a:t>
            </a:r>
          </a:p>
          <a:p>
            <a:endParaRPr lang="en-US"/>
          </a:p>
        </p:txBody>
      </p:sp>
      <p:sp>
        <p:nvSpPr>
          <p:cNvPr id="4" name="Slide Number Placeholder 3">
            <a:extLst>
              <a:ext uri="{FF2B5EF4-FFF2-40B4-BE49-F238E27FC236}">
                <a16:creationId xmlns:a16="http://schemas.microsoft.com/office/drawing/2014/main" id="{E9428584-857F-496A-AA16-AC7FFAF66ACF}"/>
              </a:ext>
            </a:extLst>
          </p:cNvPr>
          <p:cNvSpPr>
            <a:spLocks noGrp="1"/>
          </p:cNvSpPr>
          <p:nvPr>
            <p:ph type="sldNum" sz="quarter" idx="5"/>
          </p:nvPr>
        </p:nvSpPr>
        <p:spPr/>
        <p:txBody>
          <a:bodyPr/>
          <a:lstStyle/>
          <a:p>
            <a:fld id="{CD9A5296-E3C9-4EAF-BDBC-92096C8AE661}" type="slidenum">
              <a:rPr lang="en-US" smtClean="0"/>
              <a:t>10</a:t>
            </a:fld>
            <a:endParaRPr lang="en-US"/>
          </a:p>
        </p:txBody>
      </p:sp>
    </p:spTree>
    <p:extLst>
      <p:ext uri="{BB962C8B-B14F-4D97-AF65-F5344CB8AC3E}">
        <p14:creationId xmlns:p14="http://schemas.microsoft.com/office/powerpoint/2010/main" val="321728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ABCA6-68FD-968A-1D75-3F3C58226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BE65-E634-0516-3037-AA6606116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0E8BB-65A7-6B2C-AFC5-A364FA57D39A}"/>
              </a:ext>
            </a:extLst>
          </p:cNvPr>
          <p:cNvSpPr>
            <a:spLocks noGrp="1"/>
          </p:cNvSpPr>
          <p:nvPr>
            <p:ph type="body" idx="1"/>
          </p:nvPr>
        </p:nvSpPr>
        <p:spPr/>
        <p:txBody>
          <a:bodyPr/>
          <a:lstStyle/>
          <a:p>
            <a:r>
              <a:rPr lang="en-US"/>
              <a:t>"We've covered the problem, we've reviewed the tools, and we've walked through the blueprint of the workflow. Now, let's see the magic happen. This is the moment we turn that slow, high-risk process into an instantaneous, secure workflow."</a:t>
            </a:r>
          </a:p>
          <a:p>
            <a:r>
              <a:rPr lang="en-US" b="1"/>
              <a:t>(During the Demo Setup, before you click 'Submit'):</a:t>
            </a:r>
            <a:endParaRPr lang="en-US"/>
          </a:p>
          <a:p>
            <a:r>
              <a:rPr lang="en-US"/>
              <a:t>"The key to this demo is watching the </a:t>
            </a:r>
            <a:r>
              <a:rPr lang="en-US" b="1"/>
              <a:t>clock</a:t>
            </a:r>
            <a:r>
              <a:rPr lang="en-US"/>
              <a:t> and watching the </a:t>
            </a:r>
            <a:r>
              <a:rPr lang="en-US" b="1"/>
              <a:t>steps</a:t>
            </a:r>
            <a:r>
              <a:rPr lang="en-US"/>
              <a:t>."</a:t>
            </a:r>
          </a:p>
          <a:p>
            <a:r>
              <a:rPr lang="en-US"/>
              <a:t>"Remember the old process involved multiple steps, a separate ticket, emails, and usually took 1 to 3 days. Our goal is to complete the same administrative task in under 60 seconds."</a:t>
            </a:r>
          </a:p>
          <a:p>
            <a:r>
              <a:rPr lang="en-US"/>
              <a:t>"On the screen, you see the simple Microsoft Form that HR is using. I’m going to enter a new fictional employee, let's call him 'John Doe,' who is a new teacher starting at one of our schools."</a:t>
            </a:r>
          </a:p>
          <a:p>
            <a:r>
              <a:rPr lang="en-US" b="1"/>
              <a:t>(As you perform the demo, focus the audience on the three points on the slide):</a:t>
            </a:r>
            <a:endParaRPr lang="en-US"/>
          </a:p>
          <a:p>
            <a:r>
              <a:rPr lang="en-US" b="1"/>
              <a:t>Focus Point 1: The Trigger</a:t>
            </a:r>
            <a:endParaRPr lang="en-US"/>
          </a:p>
          <a:p>
            <a:pPr lvl="1"/>
            <a:r>
              <a:rPr lang="en-US"/>
              <a:t>"Watch what happens the instant I hit </a:t>
            </a:r>
            <a:r>
              <a:rPr lang="en-US" b="1"/>
              <a:t>Submit</a:t>
            </a:r>
            <a:r>
              <a:rPr lang="en-US"/>
              <a:t>. The flow wakes up instantly and starts working—no more ticket queues, no more waiting."</a:t>
            </a:r>
          </a:p>
          <a:p>
            <a:r>
              <a:rPr lang="en-US" b="1"/>
              <a:t>Focus Point 2: The Actions</a:t>
            </a:r>
            <a:endParaRPr lang="en-US"/>
          </a:p>
          <a:p>
            <a:pPr lvl="1"/>
            <a:r>
              <a:rPr lang="en-US"/>
              <a:t>"While the flow is running, the Power Automate engine is doing all the heavy lifting you saw in the appendix slides: </a:t>
            </a:r>
            <a:r>
              <a:rPr lang="en-US" b="1"/>
              <a:t>getting the secure API token</a:t>
            </a:r>
            <a:r>
              <a:rPr lang="en-US"/>
              <a:t>, </a:t>
            </a:r>
            <a:r>
              <a:rPr lang="en-US" b="1"/>
              <a:t>creating the new user object in Azure AD</a:t>
            </a:r>
            <a:r>
              <a:rPr lang="en-US"/>
              <a:t>, and </a:t>
            </a:r>
            <a:r>
              <a:rPr lang="en-US" b="1"/>
              <a:t>setting the group memberships</a:t>
            </a:r>
            <a:r>
              <a:rPr lang="en-US"/>
              <a:t> based on their job title."</a:t>
            </a:r>
          </a:p>
          <a:p>
            <a:pPr lvl="1"/>
            <a:r>
              <a:rPr lang="en-US"/>
              <a:t>"This is where all the risk of human error is eliminated, ensuring perfect consistency every time."</a:t>
            </a:r>
          </a:p>
          <a:p>
            <a:r>
              <a:rPr lang="en-US" b="1"/>
              <a:t>Focus Point 3: The Outcome</a:t>
            </a:r>
            <a:endParaRPr lang="en-US"/>
          </a:p>
          <a:p>
            <a:pPr lvl="1"/>
            <a:r>
              <a:rPr lang="en-US"/>
              <a:t>"And just like that, the flow is complete! The user account is live, the licenses are assigned, and the HR manager has received a formatted email with the new credentials, ready to hand off to the new employee."</a:t>
            </a:r>
          </a:p>
          <a:p>
            <a:pPr lvl="1"/>
            <a:r>
              <a:rPr lang="en-US"/>
              <a:t>"</a:t>
            </a:r>
            <a:r>
              <a:rPr lang="en-US" b="1"/>
              <a:t>Minutes, not days.</a:t>
            </a:r>
            <a:r>
              <a:rPr lang="en-US"/>
              <a:t> That's the real win for IUSD."</a:t>
            </a:r>
          </a:p>
          <a:p>
            <a:r>
              <a:rPr lang="en-US" b="1"/>
              <a:t>(Wrap up the demo.)</a:t>
            </a:r>
            <a:endParaRPr lang="en-US"/>
          </a:p>
          <a:p>
            <a:r>
              <a:rPr lang="en-US"/>
              <a:t>"This is one employee, automated. Now multiply that speed, that reliability, and that security across every new hire we bring into the district. It’s transformative."</a:t>
            </a:r>
          </a:p>
          <a:p>
            <a:r>
              <a:rPr lang="en-US" b="1"/>
              <a:t>(Transition to the next slide.)</a:t>
            </a:r>
            <a:endParaRPr lang="en-US"/>
          </a:p>
          <a:p>
            <a:r>
              <a:rPr lang="en-US"/>
              <a:t>"Of course, once you build this infrastructure, you start looking around for other tasks to automate. Let's look at a few </a:t>
            </a:r>
            <a:r>
              <a:rPr lang="en-US" b="1"/>
              <a:t>Other Use Cases at IUSD</a:t>
            </a:r>
            <a:r>
              <a:rPr lang="en-US"/>
              <a:t>."</a:t>
            </a:r>
          </a:p>
          <a:p>
            <a:endParaRPr lang="en-US"/>
          </a:p>
        </p:txBody>
      </p:sp>
      <p:sp>
        <p:nvSpPr>
          <p:cNvPr id="4" name="Slide Number Placeholder 3">
            <a:extLst>
              <a:ext uri="{FF2B5EF4-FFF2-40B4-BE49-F238E27FC236}">
                <a16:creationId xmlns:a16="http://schemas.microsoft.com/office/drawing/2014/main" id="{E9428584-857F-496A-AA16-AC7FFAF66ACF}"/>
              </a:ext>
            </a:extLst>
          </p:cNvPr>
          <p:cNvSpPr>
            <a:spLocks noGrp="1"/>
          </p:cNvSpPr>
          <p:nvPr>
            <p:ph type="sldNum" sz="quarter" idx="5"/>
          </p:nvPr>
        </p:nvSpPr>
        <p:spPr/>
        <p:txBody>
          <a:bodyPr/>
          <a:lstStyle/>
          <a:p>
            <a:fld id="{CD9A5296-E3C9-4EAF-BDBC-92096C8AE661}" type="slidenum">
              <a:rPr lang="en-US" smtClean="0"/>
              <a:t>11</a:t>
            </a:fld>
            <a:endParaRPr lang="en-US"/>
          </a:p>
        </p:txBody>
      </p:sp>
    </p:spTree>
    <p:extLst>
      <p:ext uri="{BB962C8B-B14F-4D97-AF65-F5344CB8AC3E}">
        <p14:creationId xmlns:p14="http://schemas.microsoft.com/office/powerpoint/2010/main" val="43461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ABCA6-68FD-968A-1D75-3F3C58226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BE65-E634-0516-3037-AA6606116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0E8BB-65A7-6B2C-AFC5-A364FA57D39A}"/>
              </a:ext>
            </a:extLst>
          </p:cNvPr>
          <p:cNvSpPr>
            <a:spLocks noGrp="1"/>
          </p:cNvSpPr>
          <p:nvPr>
            <p:ph type="body" idx="1"/>
          </p:nvPr>
        </p:nvSpPr>
        <p:spPr/>
        <p:txBody>
          <a:bodyPr/>
          <a:lstStyle/>
          <a:p>
            <a:r>
              <a:rPr lang="en-US"/>
              <a:t>"We've covered the problem, we've reviewed the tools, and we've walked through the blueprint of the workflow. Now, let's see the magic happen. This is the moment we turn that slow, high-risk process into an instantaneous, secure workflow."</a:t>
            </a:r>
          </a:p>
          <a:p>
            <a:r>
              <a:rPr lang="en-US" b="1"/>
              <a:t>(During the Demo Setup, before you click 'Submit'):</a:t>
            </a:r>
            <a:endParaRPr lang="en-US"/>
          </a:p>
          <a:p>
            <a:r>
              <a:rPr lang="en-US"/>
              <a:t>"The key to this demo is watching the </a:t>
            </a:r>
            <a:r>
              <a:rPr lang="en-US" b="1"/>
              <a:t>clock</a:t>
            </a:r>
            <a:r>
              <a:rPr lang="en-US"/>
              <a:t> and watching the </a:t>
            </a:r>
            <a:r>
              <a:rPr lang="en-US" b="1"/>
              <a:t>steps</a:t>
            </a:r>
            <a:r>
              <a:rPr lang="en-US"/>
              <a:t>."</a:t>
            </a:r>
          </a:p>
          <a:p>
            <a:r>
              <a:rPr lang="en-US"/>
              <a:t>"Remember the old process involved multiple steps, a separate ticket, emails, and usually took 1 to 3 days. Our goal is to complete the same administrative task in under 60 seconds."</a:t>
            </a:r>
          </a:p>
          <a:p>
            <a:r>
              <a:rPr lang="en-US"/>
              <a:t>"On the screen, you see the simple Microsoft Form that HR is using. I’m going to enter a new fictional employee, let's call him 'John Doe,' who is a new teacher starting at one of our schools."</a:t>
            </a:r>
          </a:p>
          <a:p>
            <a:r>
              <a:rPr lang="en-US" b="1"/>
              <a:t>(As you perform the demo, focus the audience on the three points on the slide):</a:t>
            </a:r>
            <a:endParaRPr lang="en-US"/>
          </a:p>
          <a:p>
            <a:r>
              <a:rPr lang="en-US" b="1"/>
              <a:t>Focus Point 1: The Trigger</a:t>
            </a:r>
            <a:endParaRPr lang="en-US"/>
          </a:p>
          <a:p>
            <a:pPr lvl="1"/>
            <a:r>
              <a:rPr lang="en-US"/>
              <a:t>"Watch what happens the instant I hit </a:t>
            </a:r>
            <a:r>
              <a:rPr lang="en-US" b="1"/>
              <a:t>Submit</a:t>
            </a:r>
            <a:r>
              <a:rPr lang="en-US"/>
              <a:t>. The flow wakes up instantly and starts working—no more ticket queues, no more waiting."</a:t>
            </a:r>
          </a:p>
          <a:p>
            <a:r>
              <a:rPr lang="en-US" b="1"/>
              <a:t>Focus Point 2: The Actions</a:t>
            </a:r>
            <a:endParaRPr lang="en-US"/>
          </a:p>
          <a:p>
            <a:pPr lvl="1"/>
            <a:r>
              <a:rPr lang="en-US"/>
              <a:t>"While the flow is running, the Power Automate engine is doing all the heavy lifting you saw in the appendix slides: </a:t>
            </a:r>
            <a:r>
              <a:rPr lang="en-US" b="1"/>
              <a:t>getting the secure API token</a:t>
            </a:r>
            <a:r>
              <a:rPr lang="en-US"/>
              <a:t>, </a:t>
            </a:r>
            <a:r>
              <a:rPr lang="en-US" b="1"/>
              <a:t>creating the new user object in Azure AD</a:t>
            </a:r>
            <a:r>
              <a:rPr lang="en-US"/>
              <a:t>, and </a:t>
            </a:r>
            <a:r>
              <a:rPr lang="en-US" b="1"/>
              <a:t>setting the group memberships</a:t>
            </a:r>
            <a:r>
              <a:rPr lang="en-US"/>
              <a:t> based on their job title."</a:t>
            </a:r>
          </a:p>
          <a:p>
            <a:pPr lvl="1"/>
            <a:r>
              <a:rPr lang="en-US"/>
              <a:t>"This is where all the risk of human error is eliminated, ensuring perfect consistency every time."</a:t>
            </a:r>
          </a:p>
          <a:p>
            <a:r>
              <a:rPr lang="en-US" b="1"/>
              <a:t>Focus Point 3: The Outcome</a:t>
            </a:r>
            <a:endParaRPr lang="en-US"/>
          </a:p>
          <a:p>
            <a:pPr lvl="1"/>
            <a:r>
              <a:rPr lang="en-US"/>
              <a:t>"And just like that, the flow is complete! The user account is live, the licenses are assigned, and the HR manager has received a formatted email with the new credentials, ready to hand off to the new employee."</a:t>
            </a:r>
          </a:p>
          <a:p>
            <a:pPr lvl="1"/>
            <a:r>
              <a:rPr lang="en-US"/>
              <a:t>"</a:t>
            </a:r>
            <a:r>
              <a:rPr lang="en-US" b="1"/>
              <a:t>Minutes, not days.</a:t>
            </a:r>
            <a:r>
              <a:rPr lang="en-US"/>
              <a:t> That's the real win for IUSD."</a:t>
            </a:r>
          </a:p>
          <a:p>
            <a:r>
              <a:rPr lang="en-US" b="1"/>
              <a:t>(Wrap up the demo.)</a:t>
            </a:r>
            <a:endParaRPr lang="en-US"/>
          </a:p>
          <a:p>
            <a:r>
              <a:rPr lang="en-US"/>
              <a:t>"This is one employee, automated. Now multiply that speed, that reliability, and that security across every new hire we bring into the district. It’s transformative."</a:t>
            </a:r>
          </a:p>
          <a:p>
            <a:r>
              <a:rPr lang="en-US" b="1"/>
              <a:t>(Transition to the next slide.)</a:t>
            </a:r>
            <a:endParaRPr lang="en-US"/>
          </a:p>
          <a:p>
            <a:r>
              <a:rPr lang="en-US"/>
              <a:t>"Of course, once you build this infrastructure, you start looking around for other tasks to automate. Let's look at a few </a:t>
            </a:r>
            <a:r>
              <a:rPr lang="en-US" b="1"/>
              <a:t>Other Use Cases at IUSD</a:t>
            </a:r>
            <a:r>
              <a:rPr lang="en-US"/>
              <a:t>."</a:t>
            </a:r>
          </a:p>
          <a:p>
            <a:endParaRPr lang="en-US"/>
          </a:p>
        </p:txBody>
      </p:sp>
      <p:sp>
        <p:nvSpPr>
          <p:cNvPr id="4" name="Slide Number Placeholder 3">
            <a:extLst>
              <a:ext uri="{FF2B5EF4-FFF2-40B4-BE49-F238E27FC236}">
                <a16:creationId xmlns:a16="http://schemas.microsoft.com/office/drawing/2014/main" id="{E9428584-857F-496A-AA16-AC7FFAF66ACF}"/>
              </a:ext>
            </a:extLst>
          </p:cNvPr>
          <p:cNvSpPr>
            <a:spLocks noGrp="1"/>
          </p:cNvSpPr>
          <p:nvPr>
            <p:ph type="sldNum" sz="quarter" idx="5"/>
          </p:nvPr>
        </p:nvSpPr>
        <p:spPr/>
        <p:txBody>
          <a:bodyPr/>
          <a:lstStyle/>
          <a:p>
            <a:fld id="{CD9A5296-E3C9-4EAF-BDBC-92096C8AE661}" type="slidenum">
              <a:rPr lang="en-US" smtClean="0"/>
              <a:t>12</a:t>
            </a:fld>
            <a:endParaRPr lang="en-US"/>
          </a:p>
        </p:txBody>
      </p:sp>
    </p:spTree>
    <p:extLst>
      <p:ext uri="{BB962C8B-B14F-4D97-AF65-F5344CB8AC3E}">
        <p14:creationId xmlns:p14="http://schemas.microsoft.com/office/powerpoint/2010/main" val="416917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7.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8.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281537" y="-412494"/>
            <a:ext cx="18562305" cy="8555165"/>
            <a:chOff x="0" y="0"/>
            <a:chExt cx="406400" cy="187305"/>
          </a:xfrm>
        </p:grpSpPr>
        <p:sp>
          <p:nvSpPr>
            <p:cNvPr id="3" name="Freeform 3">
              <a:extLst>
                <a:ext uri="{C183D7F6-B498-43B3-948B-1728B52AA6E4}">
                  <adec:decorative xmlns:adec="http://schemas.microsoft.com/office/drawing/2017/decorative" val="1"/>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5" name="Group 5"/>
          <p:cNvGrpSpPr>
            <a:grpSpLocks noChangeAspect="1"/>
          </p:cNvGrpSpPr>
          <p:nvPr/>
        </p:nvGrpSpPr>
        <p:grpSpPr>
          <a:xfrm>
            <a:off x="9144000" y="2051466"/>
            <a:ext cx="12503082" cy="10287000"/>
            <a:chOff x="0" y="0"/>
            <a:chExt cx="6184570" cy="5088399"/>
          </a:xfrm>
        </p:grpSpPr>
        <p:sp>
          <p:nvSpPr>
            <p:cNvPr id="6" name="Freeform 6"/>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txBody>
            <a:bodyPr/>
            <a:lstStyle/>
            <a:p>
              <a:endParaRPr lang="en-US"/>
            </a:p>
          </p:txBody>
        </p:sp>
        <p:sp>
          <p:nvSpPr>
            <p:cNvPr id="7" name="Freeform 7"/>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23490"/>
              </a:stretch>
            </a:blipFill>
          </p:spPr>
          <p:txBody>
            <a:bodyPr/>
            <a:lstStyle/>
            <a:p>
              <a:endParaRPr lang="en-US"/>
            </a:p>
          </p:txBody>
        </p:sp>
      </p:grpSp>
      <p:grpSp>
        <p:nvGrpSpPr>
          <p:cNvPr id="8" name="Group 8"/>
          <p:cNvGrpSpPr/>
          <p:nvPr/>
        </p:nvGrpSpPr>
        <p:grpSpPr>
          <a:xfrm>
            <a:off x="9006848" y="6804594"/>
            <a:ext cx="7555842" cy="3482406"/>
            <a:chOff x="0" y="0"/>
            <a:chExt cx="406400" cy="187305"/>
          </a:xfrm>
        </p:grpSpPr>
        <p:sp>
          <p:nvSpPr>
            <p:cNvPr id="9" name="Freeform 9">
              <a:extLst>
                <a:ext uri="{C183D7F6-B498-43B3-948B-1728B52AA6E4}">
                  <adec:decorative xmlns:adec="http://schemas.microsoft.com/office/drawing/2017/decorative" val="1"/>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US"/>
            </a:p>
          </p:txBody>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
        <p:nvSpPr>
          <p:cNvPr id="11" name="Freeform 11"/>
          <p:cNvSpPr/>
          <p:nvPr/>
        </p:nvSpPr>
        <p:spPr>
          <a:xfrm>
            <a:off x="4530131" y="1028700"/>
            <a:ext cx="6356958" cy="6356958"/>
          </a:xfrm>
          <a:custGeom>
            <a:avLst/>
            <a:gdLst/>
            <a:ahLst/>
            <a:cxnLst/>
            <a:rect l="l" t="t" r="r" b="b"/>
            <a:pathLst>
              <a:path w="6356958" h="6356958">
                <a:moveTo>
                  <a:pt x="0" y="0"/>
                </a:moveTo>
                <a:lnTo>
                  <a:pt x="6356959" y="0"/>
                </a:lnTo>
                <a:lnTo>
                  <a:pt x="6356959" y="6356958"/>
                </a:lnTo>
                <a:lnTo>
                  <a:pt x="0" y="6356958"/>
                </a:lnTo>
                <a:lnTo>
                  <a:pt x="0" y="0"/>
                </a:lnTo>
                <a:close/>
              </a:path>
            </a:pathLst>
          </a:custGeom>
          <a:blipFill>
            <a:blip r:embed="rId3">
              <a:alphaModFix amt="62000"/>
            </a:blip>
            <a:stretch>
              <a:fillRect/>
            </a:stretch>
          </a:blipFill>
        </p:spPr>
        <p:txBody>
          <a:bodyPr/>
          <a:lstStyle/>
          <a:p>
            <a:endParaRPr lang="en-US"/>
          </a:p>
        </p:txBody>
      </p:sp>
      <p:sp>
        <p:nvSpPr>
          <p:cNvPr id="12" name="Freeform 12"/>
          <p:cNvSpPr/>
          <p:nvPr/>
        </p:nvSpPr>
        <p:spPr>
          <a:xfrm>
            <a:off x="368356" y="8182690"/>
            <a:ext cx="1679225" cy="1322677"/>
          </a:xfrm>
          <a:custGeom>
            <a:avLst/>
            <a:gdLst/>
            <a:ahLst/>
            <a:cxnLst/>
            <a:rect l="l" t="t" r="r" b="b"/>
            <a:pathLst>
              <a:path w="1679225" h="1322677">
                <a:moveTo>
                  <a:pt x="0" y="0"/>
                </a:moveTo>
                <a:lnTo>
                  <a:pt x="1679225" y="0"/>
                </a:lnTo>
                <a:lnTo>
                  <a:pt x="1679225" y="1322677"/>
                </a:lnTo>
                <a:lnTo>
                  <a:pt x="0" y="1322677"/>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11729750" y="924818"/>
            <a:ext cx="5577175" cy="504826"/>
          </a:xfrm>
          <a:prstGeom prst="rect">
            <a:avLst/>
          </a:prstGeom>
        </p:spPr>
        <p:txBody>
          <a:bodyPr lIns="0" tIns="0" rIns="0" bIns="0" rtlCol="0" anchor="t">
            <a:spAutoFit/>
          </a:bodyPr>
          <a:lstStyle/>
          <a:p>
            <a:pPr algn="r">
              <a:lnSpc>
                <a:spcPts val="4199"/>
              </a:lnSpc>
            </a:pPr>
            <a:r>
              <a:rPr lang="en-US" sz="2999">
                <a:solidFill>
                  <a:srgbClr val="FFFFFF"/>
                </a:solidFill>
                <a:latin typeface="Helios"/>
                <a:ea typeface="Helios"/>
                <a:cs typeface="Helios"/>
                <a:sym typeface="Helios"/>
              </a:rPr>
              <a:t>November 2025</a:t>
            </a:r>
          </a:p>
        </p:txBody>
      </p:sp>
      <p:sp>
        <p:nvSpPr>
          <p:cNvPr id="14" name="TextBox 14"/>
          <p:cNvSpPr txBox="1"/>
          <p:nvPr/>
        </p:nvSpPr>
        <p:spPr>
          <a:xfrm>
            <a:off x="2202108" y="8075996"/>
            <a:ext cx="9944145" cy="1469390"/>
          </a:xfrm>
          <a:prstGeom prst="rect">
            <a:avLst/>
          </a:prstGeom>
        </p:spPr>
        <p:txBody>
          <a:bodyPr lIns="0" tIns="0" rIns="0" bIns="0" rtlCol="0" anchor="t">
            <a:spAutoFit/>
          </a:bodyPr>
          <a:lstStyle/>
          <a:p>
            <a:pPr algn="l">
              <a:lnSpc>
                <a:spcPts val="4479"/>
              </a:lnSpc>
            </a:pPr>
            <a:r>
              <a:rPr lang="en-US" sz="3199">
                <a:solidFill>
                  <a:srgbClr val="2A2E3A"/>
                </a:solidFill>
                <a:latin typeface="Helios"/>
                <a:ea typeface="Helios"/>
                <a:cs typeface="Helios"/>
                <a:sym typeface="Helios"/>
              </a:rPr>
              <a:t>Benjamin Esquivel</a:t>
            </a:r>
          </a:p>
          <a:p>
            <a:pPr algn="l">
              <a:lnSpc>
                <a:spcPts val="3640"/>
              </a:lnSpc>
            </a:pPr>
            <a:r>
              <a:rPr lang="en-US" sz="2600">
                <a:solidFill>
                  <a:srgbClr val="2A2E3A"/>
                </a:solidFill>
                <a:latin typeface="Helios"/>
                <a:ea typeface="Helios"/>
                <a:cs typeface="Helios"/>
                <a:sym typeface="Helios"/>
              </a:rPr>
              <a:t>Director of Technology</a:t>
            </a:r>
          </a:p>
          <a:p>
            <a:pPr algn="l">
              <a:lnSpc>
                <a:spcPts val="3640"/>
              </a:lnSpc>
            </a:pPr>
            <a:r>
              <a:rPr lang="en-US" sz="2600">
                <a:solidFill>
                  <a:srgbClr val="2A2E3A"/>
                </a:solidFill>
                <a:latin typeface="Helios"/>
                <a:ea typeface="Helios"/>
                <a:cs typeface="Helios"/>
                <a:sym typeface="Helios"/>
              </a:rPr>
              <a:t>Imperial Unified School District</a:t>
            </a:r>
          </a:p>
        </p:txBody>
      </p:sp>
      <p:sp>
        <p:nvSpPr>
          <p:cNvPr id="15" name="TextBox 15"/>
          <p:cNvSpPr txBox="1"/>
          <p:nvPr/>
        </p:nvSpPr>
        <p:spPr>
          <a:xfrm>
            <a:off x="1028700" y="1854504"/>
            <a:ext cx="9944145" cy="4705350"/>
          </a:xfrm>
          <a:prstGeom prst="rect">
            <a:avLst/>
          </a:prstGeom>
        </p:spPr>
        <p:txBody>
          <a:bodyPr lIns="0" tIns="0" rIns="0" bIns="0" rtlCol="0" anchor="t">
            <a:spAutoFit/>
          </a:bodyPr>
          <a:lstStyle/>
          <a:p>
            <a:pPr algn="l">
              <a:lnSpc>
                <a:spcPts val="13799"/>
              </a:lnSpc>
            </a:pPr>
            <a:r>
              <a:rPr lang="en-US" sz="11499" b="1">
                <a:solidFill>
                  <a:srgbClr val="2A2E3A"/>
                </a:solidFill>
                <a:latin typeface="TT Hoves Bold"/>
                <a:ea typeface="TT Hoves Bold"/>
                <a:cs typeface="TT Hoves Bold"/>
                <a:sym typeface="TT Hoves Bold"/>
              </a:rPr>
              <a:t>Power Automate</a:t>
            </a:r>
          </a:p>
          <a:p>
            <a:pPr algn="l">
              <a:lnSpc>
                <a:spcPts val="9600"/>
              </a:lnSpc>
            </a:pPr>
            <a:r>
              <a:rPr lang="en-US" sz="8000" b="1">
                <a:solidFill>
                  <a:srgbClr val="A20E20"/>
                </a:solidFill>
                <a:latin typeface="TT Hoves Bold"/>
                <a:ea typeface="TT Hoves Bold"/>
                <a:cs typeface="TT Hoves Bold"/>
                <a:sym typeface="TT Hoves Bold"/>
              </a:rPr>
              <a:t>Microsoft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1992B-7FDA-A0D4-B8F4-A2F25DFEDC37}"/>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33425447-0550-8A9B-23AB-DDF1D908B97E}"/>
              </a:ext>
            </a:extLst>
          </p:cNvPr>
          <p:cNvGrpSpPr/>
          <p:nvPr/>
        </p:nvGrpSpPr>
        <p:grpSpPr>
          <a:xfrm>
            <a:off x="1028700" y="575688"/>
            <a:ext cx="16230603" cy="1403912"/>
            <a:chOff x="0" y="0"/>
            <a:chExt cx="21640804" cy="1871883"/>
          </a:xfrm>
        </p:grpSpPr>
        <p:grpSp>
          <p:nvGrpSpPr>
            <p:cNvPr id="6" name="Group 6">
              <a:extLst>
                <a:ext uri="{FF2B5EF4-FFF2-40B4-BE49-F238E27FC236}">
                  <a16:creationId xmlns:a16="http://schemas.microsoft.com/office/drawing/2014/main" id="{AB7B3B02-16D0-6438-44CC-CF0F5A5D8B5E}"/>
                </a:ext>
              </a:extLst>
            </p:cNvPr>
            <p:cNvGrpSpPr/>
            <p:nvPr/>
          </p:nvGrpSpPr>
          <p:grpSpPr>
            <a:xfrm>
              <a:off x="0" y="0"/>
              <a:ext cx="21640804" cy="1871883"/>
              <a:chOff x="0" y="0"/>
              <a:chExt cx="5320228" cy="460188"/>
            </a:xfrm>
          </p:grpSpPr>
          <p:sp>
            <p:nvSpPr>
              <p:cNvPr id="7" name="Freeform 7">
                <a:extLst>
                  <a:ext uri="{FF2B5EF4-FFF2-40B4-BE49-F238E27FC236}">
                    <a16:creationId xmlns:a16="http://schemas.microsoft.com/office/drawing/2014/main" id="{C0E00558-AF89-3CFD-26EB-27E377C31D11}"/>
                  </a:ext>
                  <a:ext uri="{C183D7F6-B498-43B3-948B-1728B52AA6E4}">
                    <adec:decorative xmlns:adec="http://schemas.microsoft.com/office/drawing/2017/decorative" val="1"/>
                  </a:ext>
                </a:extLst>
              </p:cNvPr>
              <p:cNvSpPr/>
              <p:nvPr/>
            </p:nvSpPr>
            <p:spPr>
              <a:xfrm>
                <a:off x="0" y="0"/>
                <a:ext cx="5320228" cy="460188"/>
              </a:xfrm>
              <a:custGeom>
                <a:avLst/>
                <a:gdLst/>
                <a:ahLst/>
                <a:cxnLst/>
                <a:rect l="l" t="t" r="r" b="b"/>
                <a:pathLst>
                  <a:path w="5320228" h="460188">
                    <a:moveTo>
                      <a:pt x="2660114" y="0"/>
                    </a:moveTo>
                    <a:lnTo>
                      <a:pt x="5320228" y="203200"/>
                    </a:lnTo>
                    <a:lnTo>
                      <a:pt x="5320228" y="256988"/>
                    </a:lnTo>
                    <a:lnTo>
                      <a:pt x="2660114" y="460188"/>
                    </a:lnTo>
                    <a:lnTo>
                      <a:pt x="0" y="256988"/>
                    </a:lnTo>
                    <a:lnTo>
                      <a:pt x="0" y="203200"/>
                    </a:lnTo>
                    <a:lnTo>
                      <a:pt x="2660114" y="0"/>
                    </a:lnTo>
                    <a:close/>
                  </a:path>
                </a:pathLst>
              </a:custGeom>
              <a:solidFill>
                <a:srgbClr val="A20E20"/>
              </a:solidFill>
            </p:spPr>
            <p:txBody>
              <a:bodyPr/>
              <a:lstStyle/>
              <a:p>
                <a:endParaRPr lang="en-US"/>
              </a:p>
            </p:txBody>
          </p:sp>
          <p:sp>
            <p:nvSpPr>
              <p:cNvPr id="8" name="TextBox 8">
                <a:extLst>
                  <a:ext uri="{FF2B5EF4-FFF2-40B4-BE49-F238E27FC236}">
                    <a16:creationId xmlns:a16="http://schemas.microsoft.com/office/drawing/2014/main" id="{CD4BE80B-70CE-F0A4-702B-6C2C48A19E11}"/>
                  </a:ext>
                </a:extLst>
              </p:cNvPr>
              <p:cNvSpPr txBox="1"/>
              <p:nvPr/>
            </p:nvSpPr>
            <p:spPr>
              <a:xfrm>
                <a:off x="0" y="111125"/>
                <a:ext cx="5320227" cy="209363"/>
              </a:xfrm>
              <a:prstGeom prst="rect">
                <a:avLst/>
              </a:prstGeom>
            </p:spPr>
            <p:txBody>
              <a:bodyPr lIns="30495" tIns="30495" rIns="30495" bIns="30495" rtlCol="0" anchor="ctr"/>
              <a:lstStyle/>
              <a:p>
                <a:pPr algn="ctr">
                  <a:lnSpc>
                    <a:spcPts val="1674"/>
                  </a:lnSpc>
                </a:pPr>
                <a:endParaRPr/>
              </a:p>
            </p:txBody>
          </p:sp>
        </p:grpSp>
        <p:sp>
          <p:nvSpPr>
            <p:cNvPr id="9" name="TextBox 9">
              <a:extLst>
                <a:ext uri="{FF2B5EF4-FFF2-40B4-BE49-F238E27FC236}">
                  <a16:creationId xmlns:a16="http://schemas.microsoft.com/office/drawing/2014/main" id="{E9574DFE-149D-A169-5C85-A0D1797C72F8}"/>
                </a:ext>
              </a:extLst>
            </p:cNvPr>
            <p:cNvSpPr txBox="1"/>
            <p:nvPr/>
          </p:nvSpPr>
          <p:spPr>
            <a:xfrm>
              <a:off x="3223088" y="537342"/>
              <a:ext cx="15194624" cy="706455"/>
            </a:xfrm>
            <a:prstGeom prst="rect">
              <a:avLst/>
            </a:prstGeom>
          </p:spPr>
          <p:txBody>
            <a:bodyPr lIns="0" tIns="0" rIns="0" bIns="0" rtlCol="0" anchor="t">
              <a:spAutoFit/>
            </a:bodyPr>
            <a:lstStyle/>
            <a:p>
              <a:pPr algn="ctr">
                <a:lnSpc>
                  <a:spcPts val="4422"/>
                </a:lnSpc>
              </a:pPr>
              <a:r>
                <a:rPr lang="en-US" sz="3158" b="1">
                  <a:solidFill>
                    <a:srgbClr val="FFFFFF"/>
                  </a:solidFill>
                  <a:latin typeface="Helios Bold"/>
                  <a:ea typeface="Helios Bold"/>
                  <a:cs typeface="Helios Bold"/>
                  <a:sym typeface="Helios Bold"/>
                </a:rPr>
                <a:t>LIVE DEMO</a:t>
              </a:r>
            </a:p>
          </p:txBody>
        </p:sp>
      </p:grpSp>
      <p:pic>
        <p:nvPicPr>
          <p:cNvPr id="2" name="Workflow Live Demo">
            <a:hlinkClick r:id="" action="ppaction://media"/>
            <a:extLst>
              <a:ext uri="{FF2B5EF4-FFF2-40B4-BE49-F238E27FC236}">
                <a16:creationId xmlns:a16="http://schemas.microsoft.com/office/drawing/2014/main" id="{FF1E314A-F6AC-EA2F-86A5-DD9D9E0FD2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6632" y="-34710"/>
            <a:ext cx="16514736" cy="10321710"/>
          </a:xfrm>
          <a:prstGeom prst="rect">
            <a:avLst/>
          </a:prstGeom>
        </p:spPr>
      </p:pic>
    </p:spTree>
    <p:extLst>
      <p:ext uri="{BB962C8B-B14F-4D97-AF65-F5344CB8AC3E}">
        <p14:creationId xmlns:p14="http://schemas.microsoft.com/office/powerpoint/2010/main" val="14141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1992B-7FDA-A0D4-B8F4-A2F25DFEDC37}"/>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33425447-0550-8A9B-23AB-DDF1D908B97E}"/>
              </a:ext>
            </a:extLst>
          </p:cNvPr>
          <p:cNvGrpSpPr/>
          <p:nvPr/>
        </p:nvGrpSpPr>
        <p:grpSpPr>
          <a:xfrm>
            <a:off x="1028700" y="914701"/>
            <a:ext cx="16230600" cy="638711"/>
            <a:chOff x="0" y="452017"/>
            <a:chExt cx="21640800" cy="851615"/>
          </a:xfrm>
        </p:grpSpPr>
        <p:sp>
          <p:nvSpPr>
            <p:cNvPr id="8" name="TextBox 8">
              <a:extLst>
                <a:ext uri="{FF2B5EF4-FFF2-40B4-BE49-F238E27FC236}">
                  <a16:creationId xmlns:a16="http://schemas.microsoft.com/office/drawing/2014/main" id="{CD4BE80B-70CE-F0A4-702B-6C2C48A19E11}"/>
                </a:ext>
              </a:extLst>
            </p:cNvPr>
            <p:cNvSpPr txBox="1"/>
            <p:nvPr/>
          </p:nvSpPr>
          <p:spPr>
            <a:xfrm>
              <a:off x="0" y="452017"/>
              <a:ext cx="21640800" cy="851615"/>
            </a:xfrm>
            <a:prstGeom prst="rect">
              <a:avLst/>
            </a:prstGeom>
          </p:spPr>
          <p:txBody>
            <a:bodyPr lIns="30495" tIns="30495" rIns="30495" bIns="30495" rtlCol="0" anchor="ctr"/>
            <a:lstStyle/>
            <a:p>
              <a:pPr algn="ctr">
                <a:lnSpc>
                  <a:spcPts val="1674"/>
                </a:lnSpc>
              </a:pPr>
              <a:endParaRPr/>
            </a:p>
          </p:txBody>
        </p:sp>
        <p:sp>
          <p:nvSpPr>
            <p:cNvPr id="9" name="TextBox 9">
              <a:extLst>
                <a:ext uri="{FF2B5EF4-FFF2-40B4-BE49-F238E27FC236}">
                  <a16:creationId xmlns:a16="http://schemas.microsoft.com/office/drawing/2014/main" id="{E9574DFE-149D-A169-5C85-A0D1797C72F8}"/>
                </a:ext>
              </a:extLst>
            </p:cNvPr>
            <p:cNvSpPr txBox="1"/>
            <p:nvPr/>
          </p:nvSpPr>
          <p:spPr>
            <a:xfrm>
              <a:off x="3223088" y="537342"/>
              <a:ext cx="15194624" cy="706455"/>
            </a:xfrm>
            <a:prstGeom prst="rect">
              <a:avLst/>
            </a:prstGeom>
          </p:spPr>
          <p:txBody>
            <a:bodyPr lIns="0" tIns="0" rIns="0" bIns="0" rtlCol="0" anchor="t">
              <a:spAutoFit/>
            </a:bodyPr>
            <a:lstStyle/>
            <a:p>
              <a:pPr algn="ctr">
                <a:lnSpc>
                  <a:spcPts val="4422"/>
                </a:lnSpc>
              </a:pPr>
              <a:r>
                <a:rPr lang="en-US" sz="3158" b="1">
                  <a:solidFill>
                    <a:srgbClr val="FFFFFF"/>
                  </a:solidFill>
                  <a:latin typeface="Helios Bold"/>
                  <a:ea typeface="Helios Bold"/>
                  <a:cs typeface="Helios Bold"/>
                  <a:sym typeface="Helios Bold"/>
                </a:rPr>
                <a:t>LIVE DEMO</a:t>
              </a:r>
            </a:p>
          </p:txBody>
        </p:sp>
      </p:grpSp>
      <p:pic>
        <p:nvPicPr>
          <p:cNvPr id="3" name="Create Employee Email">
            <a:hlinkClick r:id="" action="ppaction://media"/>
            <a:extLst>
              <a:ext uri="{FF2B5EF4-FFF2-40B4-BE49-F238E27FC236}">
                <a16:creationId xmlns:a16="http://schemas.microsoft.com/office/drawing/2014/main" id="{68AB499B-605A-2FBE-A279-2C5CCBFDC7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38230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1992B-7FDA-A0D4-B8F4-A2F25DFEDC37}"/>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33425447-0550-8A9B-23AB-DDF1D908B97E}"/>
              </a:ext>
            </a:extLst>
          </p:cNvPr>
          <p:cNvGrpSpPr/>
          <p:nvPr/>
        </p:nvGrpSpPr>
        <p:grpSpPr>
          <a:xfrm>
            <a:off x="1028700" y="914701"/>
            <a:ext cx="16230600" cy="638711"/>
            <a:chOff x="0" y="452017"/>
            <a:chExt cx="21640800" cy="851615"/>
          </a:xfrm>
        </p:grpSpPr>
        <p:sp>
          <p:nvSpPr>
            <p:cNvPr id="8" name="TextBox 8">
              <a:extLst>
                <a:ext uri="{FF2B5EF4-FFF2-40B4-BE49-F238E27FC236}">
                  <a16:creationId xmlns:a16="http://schemas.microsoft.com/office/drawing/2014/main" id="{CD4BE80B-70CE-F0A4-702B-6C2C48A19E11}"/>
                </a:ext>
              </a:extLst>
            </p:cNvPr>
            <p:cNvSpPr txBox="1"/>
            <p:nvPr/>
          </p:nvSpPr>
          <p:spPr>
            <a:xfrm>
              <a:off x="0" y="452017"/>
              <a:ext cx="21640800" cy="851615"/>
            </a:xfrm>
            <a:prstGeom prst="rect">
              <a:avLst/>
            </a:prstGeom>
          </p:spPr>
          <p:txBody>
            <a:bodyPr lIns="30495" tIns="30495" rIns="30495" bIns="30495" rtlCol="0" anchor="ctr"/>
            <a:lstStyle/>
            <a:p>
              <a:pPr algn="ctr">
                <a:lnSpc>
                  <a:spcPts val="1674"/>
                </a:lnSpc>
              </a:pPr>
              <a:endParaRPr/>
            </a:p>
          </p:txBody>
        </p:sp>
        <p:sp>
          <p:nvSpPr>
            <p:cNvPr id="9" name="TextBox 9">
              <a:extLst>
                <a:ext uri="{FF2B5EF4-FFF2-40B4-BE49-F238E27FC236}">
                  <a16:creationId xmlns:a16="http://schemas.microsoft.com/office/drawing/2014/main" id="{E9574DFE-149D-A169-5C85-A0D1797C72F8}"/>
                </a:ext>
              </a:extLst>
            </p:cNvPr>
            <p:cNvSpPr txBox="1"/>
            <p:nvPr/>
          </p:nvSpPr>
          <p:spPr>
            <a:xfrm>
              <a:off x="3223088" y="537342"/>
              <a:ext cx="15194624" cy="706455"/>
            </a:xfrm>
            <a:prstGeom prst="rect">
              <a:avLst/>
            </a:prstGeom>
          </p:spPr>
          <p:txBody>
            <a:bodyPr lIns="0" tIns="0" rIns="0" bIns="0" rtlCol="0" anchor="t">
              <a:spAutoFit/>
            </a:bodyPr>
            <a:lstStyle/>
            <a:p>
              <a:pPr algn="ctr">
                <a:lnSpc>
                  <a:spcPts val="4422"/>
                </a:lnSpc>
              </a:pPr>
              <a:r>
                <a:rPr lang="en-US" sz="3158" b="1">
                  <a:solidFill>
                    <a:srgbClr val="FFFFFF"/>
                  </a:solidFill>
                  <a:latin typeface="Helios Bold"/>
                  <a:ea typeface="Helios Bold"/>
                  <a:cs typeface="Helios Bold"/>
                  <a:sym typeface="Helios Bold"/>
                </a:rPr>
                <a:t>LIVE DEMO</a:t>
              </a:r>
            </a:p>
          </p:txBody>
        </p:sp>
      </p:grpSp>
      <p:pic>
        <p:nvPicPr>
          <p:cNvPr id="2" name="Approvev Email">
            <a:hlinkClick r:id="" action="ppaction://media"/>
            <a:extLst>
              <a:ext uri="{FF2B5EF4-FFF2-40B4-BE49-F238E27FC236}">
                <a16:creationId xmlns:a16="http://schemas.microsoft.com/office/drawing/2014/main" id="{2275A0EC-1661-DB8D-2BE6-78ABE31BF4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358705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1992B-7FDA-A0D4-B8F4-A2F25DFEDC37}"/>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33425447-0550-8A9B-23AB-DDF1D908B97E}"/>
              </a:ext>
            </a:extLst>
          </p:cNvPr>
          <p:cNvGrpSpPr/>
          <p:nvPr/>
        </p:nvGrpSpPr>
        <p:grpSpPr>
          <a:xfrm>
            <a:off x="1028700" y="914701"/>
            <a:ext cx="16230600" cy="638711"/>
            <a:chOff x="0" y="452017"/>
            <a:chExt cx="21640800" cy="851615"/>
          </a:xfrm>
        </p:grpSpPr>
        <p:sp>
          <p:nvSpPr>
            <p:cNvPr id="8" name="TextBox 8">
              <a:extLst>
                <a:ext uri="{FF2B5EF4-FFF2-40B4-BE49-F238E27FC236}">
                  <a16:creationId xmlns:a16="http://schemas.microsoft.com/office/drawing/2014/main" id="{CD4BE80B-70CE-F0A4-702B-6C2C48A19E11}"/>
                </a:ext>
              </a:extLst>
            </p:cNvPr>
            <p:cNvSpPr txBox="1"/>
            <p:nvPr/>
          </p:nvSpPr>
          <p:spPr>
            <a:xfrm>
              <a:off x="0" y="452017"/>
              <a:ext cx="21640800" cy="851615"/>
            </a:xfrm>
            <a:prstGeom prst="rect">
              <a:avLst/>
            </a:prstGeom>
          </p:spPr>
          <p:txBody>
            <a:bodyPr lIns="30495" tIns="30495" rIns="30495" bIns="30495" rtlCol="0" anchor="ctr"/>
            <a:lstStyle/>
            <a:p>
              <a:pPr algn="ctr">
                <a:lnSpc>
                  <a:spcPts val="1674"/>
                </a:lnSpc>
              </a:pPr>
              <a:endParaRPr/>
            </a:p>
          </p:txBody>
        </p:sp>
        <p:sp>
          <p:nvSpPr>
            <p:cNvPr id="9" name="TextBox 9">
              <a:extLst>
                <a:ext uri="{FF2B5EF4-FFF2-40B4-BE49-F238E27FC236}">
                  <a16:creationId xmlns:a16="http://schemas.microsoft.com/office/drawing/2014/main" id="{E9574DFE-149D-A169-5C85-A0D1797C72F8}"/>
                </a:ext>
              </a:extLst>
            </p:cNvPr>
            <p:cNvSpPr txBox="1"/>
            <p:nvPr/>
          </p:nvSpPr>
          <p:spPr>
            <a:xfrm>
              <a:off x="3223088" y="537342"/>
              <a:ext cx="15194624" cy="706455"/>
            </a:xfrm>
            <a:prstGeom prst="rect">
              <a:avLst/>
            </a:prstGeom>
          </p:spPr>
          <p:txBody>
            <a:bodyPr lIns="0" tIns="0" rIns="0" bIns="0" rtlCol="0" anchor="t">
              <a:spAutoFit/>
            </a:bodyPr>
            <a:lstStyle/>
            <a:p>
              <a:pPr algn="ctr">
                <a:lnSpc>
                  <a:spcPts val="4422"/>
                </a:lnSpc>
              </a:pPr>
              <a:r>
                <a:rPr lang="en-US" sz="3158" b="1">
                  <a:solidFill>
                    <a:srgbClr val="FFFFFF"/>
                  </a:solidFill>
                  <a:latin typeface="Helios Bold"/>
                  <a:ea typeface="Helios Bold"/>
                  <a:cs typeface="Helios Bold"/>
                  <a:sym typeface="Helios Bold"/>
                </a:rPr>
                <a:t>LIVE DEMO</a:t>
              </a:r>
            </a:p>
          </p:txBody>
        </p:sp>
      </p:grpSp>
      <p:pic>
        <p:nvPicPr>
          <p:cNvPr id="3" name="Duplicate Email">
            <a:hlinkClick r:id="" action="ppaction://media"/>
            <a:extLst>
              <a:ext uri="{FF2B5EF4-FFF2-40B4-BE49-F238E27FC236}">
                <a16:creationId xmlns:a16="http://schemas.microsoft.com/office/drawing/2014/main" id="{8F4A3474-097A-C019-DBCC-33D7C9E3C0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355021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7623" y="9258300"/>
            <a:ext cx="5765006" cy="1028700"/>
            <a:chOff x="0" y="0"/>
            <a:chExt cx="7686674" cy="1371600"/>
          </a:xfrm>
        </p:grpSpPr>
        <p:grpSp>
          <p:nvGrpSpPr>
            <p:cNvPr id="3" name="Group 3"/>
            <p:cNvGrpSpPr/>
            <p:nvPr/>
          </p:nvGrpSpPr>
          <p:grpSpPr>
            <a:xfrm>
              <a:off x="0" y="0"/>
              <a:ext cx="7686674" cy="1371600"/>
              <a:chOff x="0" y="0"/>
              <a:chExt cx="1049690" cy="187305"/>
            </a:xfrm>
          </p:grpSpPr>
          <p:sp>
            <p:nvSpPr>
              <p:cNvPr id="4" name="Freeform 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5" name="TextBox 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7" name="Group 7"/>
          <p:cNvGrpSpPr/>
          <p:nvPr/>
        </p:nvGrpSpPr>
        <p:grpSpPr>
          <a:xfrm>
            <a:off x="1028700" y="2797943"/>
            <a:ext cx="5041129" cy="5976989"/>
            <a:chOff x="0" y="0"/>
            <a:chExt cx="685534" cy="812800"/>
          </a:xfrm>
        </p:grpSpPr>
        <p:sp>
          <p:nvSpPr>
            <p:cNvPr id="8" name="Freeform 8">
              <a:extLst>
                <a:ext uri="{C183D7F6-B498-43B3-948B-1728B52AA6E4}">
                  <adec:decorative xmlns:adec="http://schemas.microsoft.com/office/drawing/2017/decorative" val="1"/>
                </a:ext>
              </a:extLst>
            </p:cNvPr>
            <p:cNvSpPr/>
            <p:nvPr/>
          </p:nvSpPr>
          <p:spPr>
            <a:xfrm>
              <a:off x="0" y="0"/>
              <a:ext cx="685534" cy="812800"/>
            </a:xfrm>
            <a:custGeom>
              <a:avLst/>
              <a:gdLst/>
              <a:ahLst/>
              <a:cxnLst/>
              <a:rect l="l" t="t" r="r" b="b"/>
              <a:pathLst>
                <a:path w="685534" h="812800">
                  <a:moveTo>
                    <a:pt x="342767" y="0"/>
                  </a:moveTo>
                  <a:lnTo>
                    <a:pt x="685534" y="203200"/>
                  </a:lnTo>
                  <a:lnTo>
                    <a:pt x="685534" y="609600"/>
                  </a:lnTo>
                  <a:lnTo>
                    <a:pt x="342767" y="812800"/>
                  </a:lnTo>
                  <a:lnTo>
                    <a:pt x="0" y="609600"/>
                  </a:lnTo>
                  <a:lnTo>
                    <a:pt x="0" y="203200"/>
                  </a:lnTo>
                  <a:lnTo>
                    <a:pt x="342767" y="0"/>
                  </a:lnTo>
                  <a:close/>
                </a:path>
              </a:pathLst>
            </a:custGeom>
            <a:solidFill>
              <a:srgbClr val="E4E8ED"/>
            </a:solidFill>
          </p:spPr>
          <p:txBody>
            <a:bodyPr/>
            <a:lstStyle/>
            <a:p>
              <a:endParaRPr lang="en-US"/>
            </a:p>
          </p:txBody>
        </p:sp>
        <p:sp>
          <p:nvSpPr>
            <p:cNvPr id="9" name="TextBox 9"/>
            <p:cNvSpPr txBox="1"/>
            <p:nvPr/>
          </p:nvSpPr>
          <p:spPr>
            <a:xfrm>
              <a:off x="0" y="82550"/>
              <a:ext cx="685534" cy="590550"/>
            </a:xfrm>
            <a:prstGeom prst="rect">
              <a:avLst/>
            </a:prstGeom>
          </p:spPr>
          <p:txBody>
            <a:bodyPr lIns="50800" tIns="50800" rIns="50800" bIns="50800" rtlCol="0" anchor="ctr"/>
            <a:lstStyle/>
            <a:p>
              <a:pPr algn="ctr">
                <a:lnSpc>
                  <a:spcPts val="3639"/>
                </a:lnSpc>
              </a:pPr>
              <a:r>
                <a:rPr lang="en-US" sz="2599" b="1">
                  <a:solidFill>
                    <a:srgbClr val="000000"/>
                  </a:solidFill>
                  <a:latin typeface="Helios Bold"/>
                  <a:ea typeface="Helios Bold"/>
                  <a:cs typeface="Helios Bold"/>
                  <a:sym typeface="Helios Bold"/>
                </a:rPr>
                <a:t>Hotspot Request Routing</a:t>
              </a:r>
            </a:p>
            <a:p>
              <a:pPr algn="ctr">
                <a:lnSpc>
                  <a:spcPts val="3359"/>
                </a:lnSpc>
              </a:pPr>
              <a:endParaRPr lang="en-US" sz="2599" b="1">
                <a:solidFill>
                  <a:srgbClr val="000000"/>
                </a:solidFill>
                <a:latin typeface="Helios Bold"/>
                <a:ea typeface="Helios Bold"/>
                <a:cs typeface="Helios Bold"/>
                <a:sym typeface="Helios Bold"/>
              </a:endParaRPr>
            </a:p>
            <a:p>
              <a:pPr marL="518155" lvl="1" indent="-259078" algn="ctr">
                <a:lnSpc>
                  <a:spcPts val="3359"/>
                </a:lnSpc>
                <a:buFont typeface="Arial"/>
                <a:buChar char="•"/>
              </a:pPr>
              <a:r>
                <a:rPr lang="en-US" sz="2399">
                  <a:solidFill>
                    <a:srgbClr val="000000"/>
                  </a:solidFill>
                  <a:latin typeface="Helios"/>
                  <a:ea typeface="Helios"/>
                  <a:cs typeface="Helios"/>
                  <a:sym typeface="Helios"/>
                </a:rPr>
                <a:t>Checks school selection</a:t>
              </a:r>
            </a:p>
            <a:p>
              <a:pPr marL="518155" lvl="1" indent="-259078" algn="ctr">
                <a:lnSpc>
                  <a:spcPts val="3359"/>
                </a:lnSpc>
                <a:buFont typeface="Arial"/>
                <a:buChar char="•"/>
              </a:pPr>
              <a:r>
                <a:rPr lang="en-US" sz="2399">
                  <a:solidFill>
                    <a:srgbClr val="000000"/>
                  </a:solidFill>
                  <a:latin typeface="Helios"/>
                  <a:ea typeface="Helios"/>
                  <a:cs typeface="Helios"/>
                  <a:sym typeface="Helios"/>
                </a:rPr>
                <a:t>Send request to principal or technician</a:t>
              </a:r>
            </a:p>
            <a:p>
              <a:pPr algn="ctr">
                <a:lnSpc>
                  <a:spcPts val="3359"/>
                </a:lnSpc>
              </a:pPr>
              <a:endParaRPr lang="en-US" sz="2399">
                <a:solidFill>
                  <a:srgbClr val="000000"/>
                </a:solidFill>
                <a:latin typeface="Helios"/>
                <a:ea typeface="Helios"/>
                <a:cs typeface="Helios"/>
                <a:sym typeface="Helios"/>
              </a:endParaRPr>
            </a:p>
          </p:txBody>
        </p:sp>
      </p:grpSp>
      <p:grpSp>
        <p:nvGrpSpPr>
          <p:cNvPr id="10" name="Group 10"/>
          <p:cNvGrpSpPr/>
          <p:nvPr/>
        </p:nvGrpSpPr>
        <p:grpSpPr>
          <a:xfrm>
            <a:off x="6625499" y="2797943"/>
            <a:ext cx="5041129" cy="5976989"/>
            <a:chOff x="0" y="0"/>
            <a:chExt cx="685534" cy="812800"/>
          </a:xfrm>
        </p:grpSpPr>
        <p:sp>
          <p:nvSpPr>
            <p:cNvPr id="11" name="Freeform 11">
              <a:extLst>
                <a:ext uri="{C183D7F6-B498-43B3-948B-1728B52AA6E4}">
                  <adec:decorative xmlns:adec="http://schemas.microsoft.com/office/drawing/2017/decorative" val="1"/>
                </a:ext>
              </a:extLst>
            </p:cNvPr>
            <p:cNvSpPr/>
            <p:nvPr/>
          </p:nvSpPr>
          <p:spPr>
            <a:xfrm>
              <a:off x="0" y="0"/>
              <a:ext cx="685534" cy="812800"/>
            </a:xfrm>
            <a:custGeom>
              <a:avLst/>
              <a:gdLst/>
              <a:ahLst/>
              <a:cxnLst/>
              <a:rect l="l" t="t" r="r" b="b"/>
              <a:pathLst>
                <a:path w="685534" h="812800">
                  <a:moveTo>
                    <a:pt x="342767" y="0"/>
                  </a:moveTo>
                  <a:lnTo>
                    <a:pt x="685534" y="203200"/>
                  </a:lnTo>
                  <a:lnTo>
                    <a:pt x="685534" y="609600"/>
                  </a:lnTo>
                  <a:lnTo>
                    <a:pt x="342767" y="812800"/>
                  </a:lnTo>
                  <a:lnTo>
                    <a:pt x="0" y="609600"/>
                  </a:lnTo>
                  <a:lnTo>
                    <a:pt x="0" y="203200"/>
                  </a:lnTo>
                  <a:lnTo>
                    <a:pt x="342767" y="0"/>
                  </a:lnTo>
                  <a:close/>
                </a:path>
              </a:pathLst>
            </a:custGeom>
            <a:solidFill>
              <a:srgbClr val="E4E8ED"/>
            </a:solidFill>
          </p:spPr>
          <p:txBody>
            <a:bodyPr/>
            <a:lstStyle/>
            <a:p>
              <a:endParaRPr lang="en-US"/>
            </a:p>
          </p:txBody>
        </p:sp>
        <p:sp>
          <p:nvSpPr>
            <p:cNvPr id="12" name="TextBox 12"/>
            <p:cNvSpPr txBox="1"/>
            <p:nvPr/>
          </p:nvSpPr>
          <p:spPr>
            <a:xfrm>
              <a:off x="0" y="82550"/>
              <a:ext cx="685534" cy="590550"/>
            </a:xfrm>
            <a:prstGeom prst="rect">
              <a:avLst/>
            </a:prstGeom>
          </p:spPr>
          <p:txBody>
            <a:bodyPr lIns="50800" tIns="50800" rIns="50800" bIns="50800" rtlCol="0" anchor="ctr"/>
            <a:lstStyle/>
            <a:p>
              <a:pPr algn="ctr">
                <a:lnSpc>
                  <a:spcPts val="3639"/>
                </a:lnSpc>
              </a:pPr>
              <a:r>
                <a:rPr lang="en-US" sz="2599" b="1">
                  <a:solidFill>
                    <a:srgbClr val="000000"/>
                  </a:solidFill>
                  <a:latin typeface="Helios Bold"/>
                  <a:ea typeface="Helios Bold"/>
                  <a:cs typeface="Helios Bold"/>
                  <a:sym typeface="Helios Bold"/>
                </a:rPr>
                <a:t>Student Password Requests</a:t>
              </a:r>
            </a:p>
            <a:p>
              <a:pPr algn="ctr">
                <a:lnSpc>
                  <a:spcPts val="3639"/>
                </a:lnSpc>
              </a:pPr>
              <a:endParaRPr lang="en-US" sz="2599" b="1">
                <a:solidFill>
                  <a:srgbClr val="000000"/>
                </a:solidFill>
                <a:latin typeface="Helios Bold"/>
                <a:ea typeface="Helios Bold"/>
                <a:cs typeface="Helios Bold"/>
                <a:sym typeface="Helios Bold"/>
              </a:endParaRPr>
            </a:p>
            <a:p>
              <a:pPr marL="518155" lvl="1" indent="-259078" algn="ctr">
                <a:lnSpc>
                  <a:spcPts val="3359"/>
                </a:lnSpc>
                <a:buFont typeface="Arial"/>
                <a:buChar char="•"/>
              </a:pPr>
              <a:r>
                <a:rPr lang="en-US" sz="2399">
                  <a:solidFill>
                    <a:srgbClr val="000000"/>
                  </a:solidFill>
                  <a:latin typeface="Helios"/>
                  <a:ea typeface="Helios"/>
                  <a:cs typeface="Helios"/>
                  <a:sym typeface="Helios"/>
                </a:rPr>
                <a:t>Searches Azure AD</a:t>
              </a:r>
            </a:p>
            <a:p>
              <a:pPr marL="518155" lvl="1" indent="-259078" algn="ctr">
                <a:lnSpc>
                  <a:spcPts val="3359"/>
                </a:lnSpc>
                <a:spcBef>
                  <a:spcPct val="0"/>
                </a:spcBef>
                <a:buFont typeface="Arial"/>
                <a:buChar char="•"/>
              </a:pPr>
              <a:r>
                <a:rPr lang="en-US" sz="2399">
                  <a:solidFill>
                    <a:srgbClr val="000000"/>
                  </a:solidFill>
                  <a:latin typeface="Helios"/>
                  <a:ea typeface="Helios"/>
                  <a:cs typeface="Helios"/>
                  <a:sym typeface="Helios"/>
                </a:rPr>
                <a:t>Sets temporary password</a:t>
              </a:r>
            </a:p>
          </p:txBody>
        </p:sp>
      </p:grpSp>
      <p:grpSp>
        <p:nvGrpSpPr>
          <p:cNvPr id="13" name="Group 13"/>
          <p:cNvGrpSpPr/>
          <p:nvPr/>
        </p:nvGrpSpPr>
        <p:grpSpPr>
          <a:xfrm>
            <a:off x="12218171" y="2797943"/>
            <a:ext cx="5041129" cy="5976989"/>
            <a:chOff x="0" y="0"/>
            <a:chExt cx="685534" cy="812800"/>
          </a:xfrm>
        </p:grpSpPr>
        <p:sp>
          <p:nvSpPr>
            <p:cNvPr id="14" name="Freeform 14">
              <a:extLst>
                <a:ext uri="{C183D7F6-B498-43B3-948B-1728B52AA6E4}">
                  <adec:decorative xmlns:adec="http://schemas.microsoft.com/office/drawing/2017/decorative" val="1"/>
                </a:ext>
              </a:extLst>
            </p:cNvPr>
            <p:cNvSpPr/>
            <p:nvPr/>
          </p:nvSpPr>
          <p:spPr>
            <a:xfrm>
              <a:off x="0" y="0"/>
              <a:ext cx="685534" cy="812800"/>
            </a:xfrm>
            <a:custGeom>
              <a:avLst/>
              <a:gdLst/>
              <a:ahLst/>
              <a:cxnLst/>
              <a:rect l="l" t="t" r="r" b="b"/>
              <a:pathLst>
                <a:path w="685534" h="812800">
                  <a:moveTo>
                    <a:pt x="342767" y="0"/>
                  </a:moveTo>
                  <a:lnTo>
                    <a:pt x="685534" y="203200"/>
                  </a:lnTo>
                  <a:lnTo>
                    <a:pt x="685534" y="609600"/>
                  </a:lnTo>
                  <a:lnTo>
                    <a:pt x="342767" y="812800"/>
                  </a:lnTo>
                  <a:lnTo>
                    <a:pt x="0" y="609600"/>
                  </a:lnTo>
                  <a:lnTo>
                    <a:pt x="0" y="203200"/>
                  </a:lnTo>
                  <a:lnTo>
                    <a:pt x="342767" y="0"/>
                  </a:lnTo>
                  <a:close/>
                </a:path>
              </a:pathLst>
            </a:custGeom>
            <a:solidFill>
              <a:srgbClr val="E4E8ED"/>
            </a:solidFill>
          </p:spPr>
          <p:txBody>
            <a:bodyPr/>
            <a:lstStyle/>
            <a:p>
              <a:endParaRPr lang="en-US"/>
            </a:p>
          </p:txBody>
        </p:sp>
        <p:sp>
          <p:nvSpPr>
            <p:cNvPr id="15" name="TextBox 15"/>
            <p:cNvSpPr txBox="1"/>
            <p:nvPr/>
          </p:nvSpPr>
          <p:spPr>
            <a:xfrm>
              <a:off x="0" y="82550"/>
              <a:ext cx="685534" cy="590550"/>
            </a:xfrm>
            <a:prstGeom prst="rect">
              <a:avLst/>
            </a:prstGeom>
          </p:spPr>
          <p:txBody>
            <a:bodyPr lIns="50800" tIns="50800" rIns="50800" bIns="50800" rtlCol="0" anchor="ctr"/>
            <a:lstStyle/>
            <a:p>
              <a:pPr algn="ctr">
                <a:lnSpc>
                  <a:spcPts val="3359"/>
                </a:lnSpc>
                <a:spcBef>
                  <a:spcPct val="0"/>
                </a:spcBef>
              </a:pPr>
              <a:r>
                <a:rPr lang="en-US" sz="2399" b="1" u="none" strike="noStrike">
                  <a:solidFill>
                    <a:srgbClr val="000000"/>
                  </a:solidFill>
                  <a:latin typeface="Helios Bold"/>
                  <a:ea typeface="Helios Bold"/>
                  <a:cs typeface="Helios Bold"/>
                  <a:sym typeface="Helios Bold"/>
                </a:rPr>
                <a:t>Device Checkout &amp; Return Tracking</a:t>
              </a:r>
            </a:p>
            <a:p>
              <a:pPr algn="ctr">
                <a:lnSpc>
                  <a:spcPts val="3359"/>
                </a:lnSpc>
                <a:spcBef>
                  <a:spcPct val="0"/>
                </a:spcBef>
              </a:pPr>
              <a:endParaRPr lang="en-US" sz="2399" b="1" u="none" strike="noStrike">
                <a:solidFill>
                  <a:srgbClr val="000000"/>
                </a:solidFill>
                <a:latin typeface="Helios Bold"/>
                <a:ea typeface="Helios Bold"/>
                <a:cs typeface="Helios Bold"/>
                <a:sym typeface="Helios Bold"/>
              </a:endParaRPr>
            </a:p>
            <a:p>
              <a:pPr marL="518155" lvl="1" indent="-259078" algn="ctr">
                <a:lnSpc>
                  <a:spcPts val="3359"/>
                </a:lnSpc>
                <a:spcBef>
                  <a:spcPct val="0"/>
                </a:spcBef>
                <a:buFont typeface="Arial"/>
                <a:buChar char="•"/>
              </a:pPr>
              <a:r>
                <a:rPr lang="en-US" sz="2399" u="none" strike="noStrike">
                  <a:solidFill>
                    <a:srgbClr val="000000"/>
                  </a:solidFill>
                  <a:latin typeface="Helios"/>
                  <a:ea typeface="Helios"/>
                  <a:cs typeface="Helios"/>
                  <a:sym typeface="Helios"/>
                </a:rPr>
                <a:t>Logs and updates inventory</a:t>
              </a:r>
            </a:p>
            <a:p>
              <a:pPr marL="518155" lvl="1" indent="-259078" algn="ctr">
                <a:lnSpc>
                  <a:spcPts val="3359"/>
                </a:lnSpc>
                <a:spcBef>
                  <a:spcPct val="0"/>
                </a:spcBef>
                <a:buFont typeface="Arial"/>
                <a:buChar char="•"/>
              </a:pPr>
              <a:r>
                <a:rPr lang="en-US" sz="2399" u="none" strike="noStrike">
                  <a:solidFill>
                    <a:srgbClr val="000000"/>
                  </a:solidFill>
                  <a:latin typeface="Helios"/>
                  <a:ea typeface="Helios"/>
                  <a:cs typeface="Helios"/>
                  <a:sym typeface="Helios"/>
                </a:rPr>
                <a:t>Notifies librarian or technician</a:t>
              </a:r>
            </a:p>
          </p:txBody>
        </p:sp>
      </p:grpSp>
      <p:sp>
        <p:nvSpPr>
          <p:cNvPr id="16" name="Freeform 16"/>
          <p:cNvSpPr/>
          <p:nvPr/>
        </p:nvSpPr>
        <p:spPr>
          <a:xfrm>
            <a:off x="2616463" y="2797943"/>
            <a:ext cx="1865602" cy="1865602"/>
          </a:xfrm>
          <a:custGeom>
            <a:avLst/>
            <a:gdLst/>
            <a:ahLst/>
            <a:cxnLst/>
            <a:rect l="l" t="t" r="r" b="b"/>
            <a:pathLst>
              <a:path w="1865602" h="1865602">
                <a:moveTo>
                  <a:pt x="0" y="0"/>
                </a:moveTo>
                <a:lnTo>
                  <a:pt x="1865603" y="0"/>
                </a:lnTo>
                <a:lnTo>
                  <a:pt x="1865603" y="1865602"/>
                </a:lnTo>
                <a:lnTo>
                  <a:pt x="0" y="1865602"/>
                </a:lnTo>
                <a:lnTo>
                  <a:pt x="0" y="0"/>
                </a:lnTo>
                <a:close/>
              </a:path>
            </a:pathLst>
          </a:custGeom>
          <a:blipFill>
            <a:blip r:embed="rId2"/>
            <a:stretch>
              <a:fillRect/>
            </a:stretch>
          </a:blipFill>
        </p:spPr>
        <p:txBody>
          <a:bodyPr/>
          <a:lstStyle/>
          <a:p>
            <a:endParaRPr lang="en-US"/>
          </a:p>
        </p:txBody>
      </p:sp>
      <p:sp>
        <p:nvSpPr>
          <p:cNvPr id="17" name="Freeform 17"/>
          <p:cNvSpPr/>
          <p:nvPr/>
        </p:nvSpPr>
        <p:spPr>
          <a:xfrm>
            <a:off x="7971578" y="2797943"/>
            <a:ext cx="2348970" cy="2348970"/>
          </a:xfrm>
          <a:custGeom>
            <a:avLst/>
            <a:gdLst/>
            <a:ahLst/>
            <a:cxnLst/>
            <a:rect l="l" t="t" r="r" b="b"/>
            <a:pathLst>
              <a:path w="2348970" h="2348970">
                <a:moveTo>
                  <a:pt x="0" y="0"/>
                </a:moveTo>
                <a:lnTo>
                  <a:pt x="2348970" y="0"/>
                </a:lnTo>
                <a:lnTo>
                  <a:pt x="2348970" y="2348970"/>
                </a:lnTo>
                <a:lnTo>
                  <a:pt x="0" y="2348970"/>
                </a:lnTo>
                <a:lnTo>
                  <a:pt x="0" y="0"/>
                </a:lnTo>
                <a:close/>
              </a:path>
            </a:pathLst>
          </a:custGeom>
          <a:blipFill>
            <a:blip r:embed="rId3"/>
            <a:stretch>
              <a:fillRect/>
            </a:stretch>
          </a:blipFill>
        </p:spPr>
        <p:txBody>
          <a:bodyPr/>
          <a:lstStyle/>
          <a:p>
            <a:endParaRPr lang="en-US"/>
          </a:p>
        </p:txBody>
      </p:sp>
      <p:sp>
        <p:nvSpPr>
          <p:cNvPr id="18" name="Freeform 18"/>
          <p:cNvSpPr/>
          <p:nvPr/>
        </p:nvSpPr>
        <p:spPr>
          <a:xfrm>
            <a:off x="13507861" y="2662342"/>
            <a:ext cx="2461748" cy="2461748"/>
          </a:xfrm>
          <a:custGeom>
            <a:avLst/>
            <a:gdLst/>
            <a:ahLst/>
            <a:cxnLst/>
            <a:rect l="l" t="t" r="r" b="b"/>
            <a:pathLst>
              <a:path w="2461748" h="2461748">
                <a:moveTo>
                  <a:pt x="0" y="0"/>
                </a:moveTo>
                <a:lnTo>
                  <a:pt x="2461748" y="0"/>
                </a:lnTo>
                <a:lnTo>
                  <a:pt x="2461748" y="2461748"/>
                </a:lnTo>
                <a:lnTo>
                  <a:pt x="0" y="2461748"/>
                </a:lnTo>
                <a:lnTo>
                  <a:pt x="0" y="0"/>
                </a:lnTo>
                <a:close/>
              </a:path>
            </a:pathLst>
          </a:custGeom>
          <a:blipFill>
            <a:blip r:embed="rId4"/>
            <a:stretch>
              <a:fillRect/>
            </a:stretch>
          </a:blipFill>
        </p:spPr>
        <p:txBody>
          <a:bodyPr/>
          <a:lstStyle/>
          <a:p>
            <a:endParaRPr lang="en-US"/>
          </a:p>
        </p:txBody>
      </p:sp>
      <p:sp>
        <p:nvSpPr>
          <p:cNvPr id="19" name="TextBox 19"/>
          <p:cNvSpPr txBox="1"/>
          <p:nvPr/>
        </p:nvSpPr>
        <p:spPr>
          <a:xfrm>
            <a:off x="1028700" y="1028700"/>
            <a:ext cx="11405309" cy="1285875"/>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Other Uses Cases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20E20"/>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descr="white rectangle box"/>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US"/>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7564800" y="4758675"/>
            <a:ext cx="3154682" cy="4037692"/>
            <a:chOff x="0" y="0"/>
            <a:chExt cx="1303778" cy="1668712"/>
          </a:xfrm>
        </p:grpSpPr>
        <p:sp>
          <p:nvSpPr>
            <p:cNvPr id="6" name="Freeform 6" descr="a textbox"/>
            <p:cNvSpPr/>
            <p:nvPr/>
          </p:nvSpPr>
          <p:spPr>
            <a:xfrm>
              <a:off x="0" y="0"/>
              <a:ext cx="1303778" cy="1668712"/>
            </a:xfrm>
            <a:custGeom>
              <a:avLst/>
              <a:gdLst/>
              <a:ahLst/>
              <a:cxnLst/>
              <a:rect l="l" t="t" r="r" b="b"/>
              <a:pathLst>
                <a:path w="1303778" h="1668712">
                  <a:moveTo>
                    <a:pt x="0" y="0"/>
                  </a:moveTo>
                  <a:lnTo>
                    <a:pt x="1303778" y="0"/>
                  </a:lnTo>
                  <a:lnTo>
                    <a:pt x="1303778" y="1668712"/>
                  </a:lnTo>
                  <a:lnTo>
                    <a:pt x="0" y="1668712"/>
                  </a:lnTo>
                  <a:close/>
                </a:path>
              </a:pathLst>
            </a:custGeom>
            <a:solidFill>
              <a:srgbClr val="E4E4E4"/>
            </a:solidFill>
          </p:spPr>
          <p:txBody>
            <a:bodyPr/>
            <a:lstStyle/>
            <a:p>
              <a:endParaRPr lang="en-US"/>
            </a:p>
          </p:txBody>
        </p:sp>
        <p:sp>
          <p:nvSpPr>
            <p:cNvPr id="7" name="TextBox 7"/>
            <p:cNvSpPr txBox="1"/>
            <p:nvPr/>
          </p:nvSpPr>
          <p:spPr>
            <a:xfrm>
              <a:off x="0" y="-57150"/>
              <a:ext cx="1303778" cy="1725862"/>
            </a:xfrm>
            <a:prstGeom prst="rect">
              <a:avLst/>
            </a:prstGeom>
          </p:spPr>
          <p:txBody>
            <a:bodyPr lIns="254000" tIns="254000" rIns="254000" bIns="254000" rtlCol="0" anchor="ctr"/>
            <a:lstStyle/>
            <a:p>
              <a:pPr marL="0" lvl="0" indent="0" algn="ctr">
                <a:lnSpc>
                  <a:spcPts val="3219"/>
                </a:lnSpc>
                <a:spcBef>
                  <a:spcPct val="0"/>
                </a:spcBef>
              </a:pPr>
              <a:r>
                <a:rPr lang="en-US" sz="2299" b="1" u="none" strike="noStrike">
                  <a:solidFill>
                    <a:srgbClr val="2A2E3A"/>
                  </a:solidFill>
                  <a:latin typeface="Helios Bold"/>
                  <a:ea typeface="Helios Bold"/>
                  <a:cs typeface="Helios Bold"/>
                  <a:sym typeface="Helios Bold"/>
                </a:rPr>
                <a:t>Start Small</a:t>
              </a:r>
            </a:p>
            <a:p>
              <a:pPr marL="0" lvl="0" indent="0" algn="ctr">
                <a:lnSpc>
                  <a:spcPts val="3219"/>
                </a:lnSpc>
                <a:spcBef>
                  <a:spcPct val="0"/>
                </a:spcBef>
              </a:pPr>
              <a:endParaRPr lang="en-US" sz="2299" b="1" u="none" strike="noStrike">
                <a:solidFill>
                  <a:srgbClr val="2A2E3A"/>
                </a:solidFill>
                <a:latin typeface="Helios Bold"/>
                <a:ea typeface="Helios Bold"/>
                <a:cs typeface="Helios Bold"/>
                <a:sym typeface="Helios Bold"/>
              </a:endParaRPr>
            </a:p>
            <a:p>
              <a:pPr marL="0" lvl="0" indent="0" algn="ctr">
                <a:lnSpc>
                  <a:spcPts val="3219"/>
                </a:lnSpc>
                <a:spcBef>
                  <a:spcPct val="0"/>
                </a:spcBef>
              </a:pPr>
              <a:r>
                <a:rPr lang="en-US" sz="2299" u="none" strike="noStrike">
                  <a:solidFill>
                    <a:srgbClr val="2A2E3A"/>
                  </a:solidFill>
                  <a:latin typeface="Helios"/>
                  <a:ea typeface="Helios"/>
                  <a:cs typeface="Helios"/>
                  <a:sym typeface="Helios"/>
                </a:rPr>
                <a:t>Identify a pilot process to automate in the beginning.</a:t>
              </a:r>
            </a:p>
          </p:txBody>
        </p:sp>
      </p:grpSp>
      <p:grpSp>
        <p:nvGrpSpPr>
          <p:cNvPr id="8" name="Group 8"/>
          <p:cNvGrpSpPr/>
          <p:nvPr/>
        </p:nvGrpSpPr>
        <p:grpSpPr>
          <a:xfrm>
            <a:off x="1858530" y="4758675"/>
            <a:ext cx="4414588" cy="4037692"/>
            <a:chOff x="0" y="0"/>
            <a:chExt cx="980327" cy="896632"/>
          </a:xfrm>
        </p:grpSpPr>
        <p:sp>
          <p:nvSpPr>
            <p:cNvPr id="9" name="Freeform 9" descr="a text box"/>
            <p:cNvSpPr/>
            <p:nvPr/>
          </p:nvSpPr>
          <p:spPr>
            <a:xfrm>
              <a:off x="0" y="0"/>
              <a:ext cx="980327" cy="896632"/>
            </a:xfrm>
            <a:custGeom>
              <a:avLst/>
              <a:gdLst/>
              <a:ahLst/>
              <a:cxnLst/>
              <a:rect l="l" t="t" r="r" b="b"/>
              <a:pathLst>
                <a:path w="980327" h="896632">
                  <a:moveTo>
                    <a:pt x="490164" y="0"/>
                  </a:moveTo>
                  <a:cubicBezTo>
                    <a:pt x="219454" y="0"/>
                    <a:pt x="0" y="200718"/>
                    <a:pt x="0" y="448316"/>
                  </a:cubicBezTo>
                  <a:cubicBezTo>
                    <a:pt x="0" y="695914"/>
                    <a:pt x="219454" y="896632"/>
                    <a:pt x="490164" y="896632"/>
                  </a:cubicBezTo>
                  <a:cubicBezTo>
                    <a:pt x="760874" y="896632"/>
                    <a:pt x="980327" y="695914"/>
                    <a:pt x="980327" y="448316"/>
                  </a:cubicBezTo>
                  <a:cubicBezTo>
                    <a:pt x="980327" y="200718"/>
                    <a:pt x="760874" y="0"/>
                    <a:pt x="490164" y="0"/>
                  </a:cubicBezTo>
                  <a:close/>
                </a:path>
              </a:pathLst>
            </a:custGeom>
            <a:solidFill>
              <a:srgbClr val="E4E4E4"/>
            </a:solidFill>
          </p:spPr>
          <p:txBody>
            <a:bodyPr/>
            <a:lstStyle/>
            <a:p>
              <a:endParaRPr lang="en-US"/>
            </a:p>
          </p:txBody>
        </p:sp>
        <p:sp>
          <p:nvSpPr>
            <p:cNvPr id="10" name="TextBox 10"/>
            <p:cNvSpPr txBox="1"/>
            <p:nvPr/>
          </p:nvSpPr>
          <p:spPr>
            <a:xfrm>
              <a:off x="91906" y="26909"/>
              <a:ext cx="796516" cy="785663"/>
            </a:xfrm>
            <a:prstGeom prst="rect">
              <a:avLst/>
            </a:prstGeom>
          </p:spPr>
          <p:txBody>
            <a:bodyPr lIns="254000" tIns="254000" rIns="254000" bIns="254000" rtlCol="0" anchor="ctr"/>
            <a:lstStyle/>
            <a:p>
              <a:pPr algn="ctr">
                <a:lnSpc>
                  <a:spcPts val="3219"/>
                </a:lnSpc>
              </a:pPr>
              <a:r>
                <a:rPr lang="en-US" sz="2299" b="1">
                  <a:solidFill>
                    <a:srgbClr val="2A2E3A"/>
                  </a:solidFill>
                  <a:latin typeface="Helios Bold"/>
                  <a:ea typeface="Helios Bold"/>
                  <a:cs typeface="Helios Bold"/>
                  <a:sym typeface="Helios Bold"/>
                </a:rPr>
                <a:t>Document Automations</a:t>
              </a:r>
            </a:p>
            <a:p>
              <a:pPr algn="ctr">
                <a:lnSpc>
                  <a:spcPts val="3219"/>
                </a:lnSpc>
              </a:pPr>
              <a:endParaRPr lang="en-US" sz="2299" b="1">
                <a:solidFill>
                  <a:srgbClr val="2A2E3A"/>
                </a:solidFill>
                <a:latin typeface="Helios Bold"/>
                <a:ea typeface="Helios Bold"/>
                <a:cs typeface="Helios Bold"/>
                <a:sym typeface="Helios Bold"/>
              </a:endParaRPr>
            </a:p>
            <a:p>
              <a:pPr algn="ctr">
                <a:lnSpc>
                  <a:spcPts val="3219"/>
                </a:lnSpc>
              </a:pPr>
              <a:r>
                <a:rPr lang="en-US" sz="2299">
                  <a:solidFill>
                    <a:srgbClr val="2A2E3A"/>
                  </a:solidFill>
                  <a:latin typeface="Helios"/>
                  <a:ea typeface="Helios"/>
                  <a:cs typeface="Helios"/>
                  <a:sym typeface="Helios"/>
                </a:rPr>
                <a:t>Write down how flows are built, what triggers them, and who owns them.</a:t>
              </a:r>
            </a:p>
          </p:txBody>
        </p:sp>
      </p:grpSp>
      <p:grpSp>
        <p:nvGrpSpPr>
          <p:cNvPr id="11" name="Group 11"/>
          <p:cNvGrpSpPr/>
          <p:nvPr/>
        </p:nvGrpSpPr>
        <p:grpSpPr>
          <a:xfrm>
            <a:off x="12014882" y="4758675"/>
            <a:ext cx="4414588" cy="4037692"/>
            <a:chOff x="0" y="0"/>
            <a:chExt cx="980327" cy="896632"/>
          </a:xfrm>
        </p:grpSpPr>
        <p:sp>
          <p:nvSpPr>
            <p:cNvPr id="12" name="Freeform 12" descr="a text box"/>
            <p:cNvSpPr/>
            <p:nvPr/>
          </p:nvSpPr>
          <p:spPr>
            <a:xfrm>
              <a:off x="0" y="0"/>
              <a:ext cx="980327" cy="896632"/>
            </a:xfrm>
            <a:custGeom>
              <a:avLst/>
              <a:gdLst/>
              <a:ahLst/>
              <a:cxnLst/>
              <a:rect l="l" t="t" r="r" b="b"/>
              <a:pathLst>
                <a:path w="980327" h="896632">
                  <a:moveTo>
                    <a:pt x="490164" y="0"/>
                  </a:moveTo>
                  <a:cubicBezTo>
                    <a:pt x="219454" y="0"/>
                    <a:pt x="0" y="200718"/>
                    <a:pt x="0" y="448316"/>
                  </a:cubicBezTo>
                  <a:cubicBezTo>
                    <a:pt x="0" y="695914"/>
                    <a:pt x="219454" y="896632"/>
                    <a:pt x="490164" y="896632"/>
                  </a:cubicBezTo>
                  <a:cubicBezTo>
                    <a:pt x="760874" y="896632"/>
                    <a:pt x="980327" y="695914"/>
                    <a:pt x="980327" y="448316"/>
                  </a:cubicBezTo>
                  <a:cubicBezTo>
                    <a:pt x="980327" y="200718"/>
                    <a:pt x="760874" y="0"/>
                    <a:pt x="490164" y="0"/>
                  </a:cubicBezTo>
                  <a:close/>
                </a:path>
              </a:pathLst>
            </a:custGeom>
            <a:solidFill>
              <a:srgbClr val="E4E4E4"/>
            </a:solidFill>
          </p:spPr>
          <p:txBody>
            <a:bodyPr/>
            <a:lstStyle/>
            <a:p>
              <a:endParaRPr lang="en-US"/>
            </a:p>
          </p:txBody>
        </p:sp>
        <p:sp>
          <p:nvSpPr>
            <p:cNvPr id="13" name="TextBox 13"/>
            <p:cNvSpPr txBox="1"/>
            <p:nvPr/>
          </p:nvSpPr>
          <p:spPr>
            <a:xfrm>
              <a:off x="91906" y="26909"/>
              <a:ext cx="796516" cy="785663"/>
            </a:xfrm>
            <a:prstGeom prst="rect">
              <a:avLst/>
            </a:prstGeom>
          </p:spPr>
          <p:txBody>
            <a:bodyPr lIns="254000" tIns="254000" rIns="254000" bIns="254000" rtlCol="0" anchor="ctr"/>
            <a:lstStyle/>
            <a:p>
              <a:pPr algn="ctr">
                <a:lnSpc>
                  <a:spcPts val="3219"/>
                </a:lnSpc>
              </a:pPr>
              <a:r>
                <a:rPr lang="en-US" sz="2299" b="1">
                  <a:solidFill>
                    <a:srgbClr val="2A2E3A"/>
                  </a:solidFill>
                  <a:latin typeface="Helios Bold"/>
                  <a:ea typeface="Helios Bold"/>
                  <a:cs typeface="Helios Bold"/>
                  <a:sym typeface="Helios Bold"/>
                </a:rPr>
                <a:t>User Feedback is valuable</a:t>
              </a:r>
            </a:p>
            <a:p>
              <a:pPr algn="ctr">
                <a:lnSpc>
                  <a:spcPts val="3219"/>
                </a:lnSpc>
              </a:pPr>
              <a:endParaRPr lang="en-US" sz="2299" b="1">
                <a:solidFill>
                  <a:srgbClr val="2A2E3A"/>
                </a:solidFill>
                <a:latin typeface="Helios Bold"/>
                <a:ea typeface="Helios Bold"/>
                <a:cs typeface="Helios Bold"/>
                <a:sym typeface="Helios Bold"/>
              </a:endParaRPr>
            </a:p>
            <a:p>
              <a:pPr algn="ctr">
                <a:lnSpc>
                  <a:spcPts val="3219"/>
                </a:lnSpc>
              </a:pPr>
              <a:r>
                <a:rPr lang="en-US" sz="2299">
                  <a:solidFill>
                    <a:srgbClr val="2A2E3A"/>
                  </a:solidFill>
                  <a:latin typeface="Helios"/>
                  <a:ea typeface="Helios"/>
                  <a:cs typeface="Helios"/>
                  <a:sym typeface="Helios"/>
                </a:rPr>
                <a:t>Get users’ input to iterate and improve the solution.</a:t>
              </a:r>
            </a:p>
          </p:txBody>
        </p:sp>
      </p:grpSp>
      <p:sp>
        <p:nvSpPr>
          <p:cNvPr id="14" name="Freeform 14"/>
          <p:cNvSpPr/>
          <p:nvPr/>
        </p:nvSpPr>
        <p:spPr>
          <a:xfrm>
            <a:off x="3136046" y="2899119"/>
            <a:ext cx="1859556" cy="1859556"/>
          </a:xfrm>
          <a:custGeom>
            <a:avLst/>
            <a:gdLst/>
            <a:ahLst/>
            <a:cxnLst/>
            <a:rect l="l" t="t" r="r" b="b"/>
            <a:pathLst>
              <a:path w="1859556" h="1859556">
                <a:moveTo>
                  <a:pt x="0" y="0"/>
                </a:moveTo>
                <a:lnTo>
                  <a:pt x="1859556" y="0"/>
                </a:lnTo>
                <a:lnTo>
                  <a:pt x="1859556" y="1859556"/>
                </a:lnTo>
                <a:lnTo>
                  <a:pt x="0" y="1859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8113749" y="2701892"/>
            <a:ext cx="2056783" cy="2056783"/>
          </a:xfrm>
          <a:custGeom>
            <a:avLst/>
            <a:gdLst/>
            <a:ahLst/>
            <a:cxnLst/>
            <a:rect l="l" t="t" r="r" b="b"/>
            <a:pathLst>
              <a:path w="2056783" h="2056783">
                <a:moveTo>
                  <a:pt x="0" y="0"/>
                </a:moveTo>
                <a:lnTo>
                  <a:pt x="2056783" y="0"/>
                </a:lnTo>
                <a:lnTo>
                  <a:pt x="2056783" y="2056783"/>
                </a:lnTo>
                <a:lnTo>
                  <a:pt x="0" y="2056783"/>
                </a:lnTo>
                <a:lnTo>
                  <a:pt x="0" y="0"/>
                </a:lnTo>
                <a:close/>
              </a:path>
            </a:pathLst>
          </a:custGeom>
          <a:blipFill>
            <a:blip r:embed="rId4"/>
            <a:stretch>
              <a:fillRect/>
            </a:stretch>
          </a:blipFill>
        </p:spPr>
        <p:txBody>
          <a:bodyPr/>
          <a:lstStyle/>
          <a:p>
            <a:endParaRPr lang="en-US"/>
          </a:p>
        </p:txBody>
      </p:sp>
      <p:sp>
        <p:nvSpPr>
          <p:cNvPr id="16" name="Freeform 16"/>
          <p:cNvSpPr/>
          <p:nvPr/>
        </p:nvSpPr>
        <p:spPr>
          <a:xfrm>
            <a:off x="13304231" y="2899119"/>
            <a:ext cx="1835889" cy="1859556"/>
          </a:xfrm>
          <a:custGeom>
            <a:avLst/>
            <a:gdLst/>
            <a:ahLst/>
            <a:cxnLst/>
            <a:rect l="l" t="t" r="r" b="b"/>
            <a:pathLst>
              <a:path w="1835889" h="1859556">
                <a:moveTo>
                  <a:pt x="0" y="0"/>
                </a:moveTo>
                <a:lnTo>
                  <a:pt x="1835889" y="0"/>
                </a:lnTo>
                <a:lnTo>
                  <a:pt x="1835889" y="1859556"/>
                </a:lnTo>
                <a:lnTo>
                  <a:pt x="0" y="1859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1194484" y="1332637"/>
            <a:ext cx="6616635" cy="942975"/>
          </a:xfrm>
          <a:prstGeom prst="rect">
            <a:avLst/>
          </a:prstGeom>
        </p:spPr>
        <p:txBody>
          <a:bodyPr lIns="0" tIns="0" rIns="0" bIns="0" rtlCol="0" anchor="t">
            <a:spAutoFit/>
          </a:bodyPr>
          <a:lstStyle/>
          <a:p>
            <a:pPr algn="l">
              <a:lnSpc>
                <a:spcPts val="7439"/>
              </a:lnSpc>
            </a:pPr>
            <a:r>
              <a:rPr lang="en-US" sz="6199" b="1">
                <a:solidFill>
                  <a:srgbClr val="2A2E3A"/>
                </a:solidFill>
                <a:latin typeface="TT Hoves Bold"/>
                <a:ea typeface="TT Hoves Bold"/>
                <a:cs typeface="TT Hoves Bold"/>
                <a:sym typeface="TT Hoves Bold"/>
              </a:rPr>
              <a:t>Lessons Learned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 cy="10287000"/>
            <a:chOff x="0" y="0"/>
            <a:chExt cx="270933" cy="2709333"/>
          </a:xfrm>
        </p:grpSpPr>
        <p:sp>
          <p:nvSpPr>
            <p:cNvPr id="3" name="Freeform 3" descr="red vertical rectangle"/>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solidFill>
              <a:srgbClr val="E8223B"/>
            </a:solidFill>
          </p:spPr>
          <p:txBody>
            <a:bodyPr/>
            <a:lstStyle/>
            <a:p>
              <a:endParaRPr lang="en-US"/>
            </a:p>
          </p:txBody>
        </p:sp>
        <p:sp>
          <p:nvSpPr>
            <p:cNvPr id="4" name="TextBox 4"/>
            <p:cNvSpPr txBox="1"/>
            <p:nvPr/>
          </p:nvSpPr>
          <p:spPr>
            <a:xfrm>
              <a:off x="0" y="-28575"/>
              <a:ext cx="27093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7251242" y="4295586"/>
            <a:ext cx="4783837" cy="1695828"/>
            <a:chOff x="0" y="0"/>
            <a:chExt cx="1155418" cy="409585"/>
          </a:xfrm>
        </p:grpSpPr>
        <p:sp>
          <p:nvSpPr>
            <p:cNvPr id="6" name="Freeform 6" descr="textbox"/>
            <p:cNvSpPr/>
            <p:nvPr/>
          </p:nvSpPr>
          <p:spPr>
            <a:xfrm>
              <a:off x="0" y="0"/>
              <a:ext cx="1155418" cy="409585"/>
            </a:xfrm>
            <a:custGeom>
              <a:avLst/>
              <a:gdLst/>
              <a:ahLst/>
              <a:cxnLst/>
              <a:rect l="l" t="t" r="r" b="b"/>
              <a:pathLst>
                <a:path w="1155418" h="409585">
                  <a:moveTo>
                    <a:pt x="48550" y="0"/>
                  </a:moveTo>
                  <a:lnTo>
                    <a:pt x="1106868" y="0"/>
                  </a:lnTo>
                  <a:cubicBezTo>
                    <a:pt x="1133682" y="0"/>
                    <a:pt x="1155418" y="21737"/>
                    <a:pt x="1155418" y="48550"/>
                  </a:cubicBezTo>
                  <a:lnTo>
                    <a:pt x="1155418" y="361035"/>
                  </a:lnTo>
                  <a:cubicBezTo>
                    <a:pt x="1155418" y="387849"/>
                    <a:pt x="1133682" y="409585"/>
                    <a:pt x="1106868" y="409585"/>
                  </a:cubicBezTo>
                  <a:lnTo>
                    <a:pt x="48550" y="409585"/>
                  </a:lnTo>
                  <a:cubicBezTo>
                    <a:pt x="21737" y="409585"/>
                    <a:pt x="0" y="387849"/>
                    <a:pt x="0" y="361035"/>
                  </a:cubicBezTo>
                  <a:lnTo>
                    <a:pt x="0" y="48550"/>
                  </a:lnTo>
                  <a:cubicBezTo>
                    <a:pt x="0" y="21737"/>
                    <a:pt x="21737" y="0"/>
                    <a:pt x="48550" y="0"/>
                  </a:cubicBezTo>
                  <a:close/>
                </a:path>
              </a:pathLst>
            </a:custGeom>
            <a:solidFill>
              <a:srgbClr val="2A2E3A"/>
            </a:solidFill>
            <a:ln cap="rnd">
              <a:noFill/>
              <a:prstDash val="solid"/>
              <a:round/>
            </a:ln>
          </p:spPr>
          <p:txBody>
            <a:bodyPr/>
            <a:lstStyle/>
            <a:p>
              <a:endParaRPr lang="en-US"/>
            </a:p>
          </p:txBody>
        </p:sp>
        <p:sp>
          <p:nvSpPr>
            <p:cNvPr id="7" name="TextBox 7"/>
            <p:cNvSpPr txBox="1"/>
            <p:nvPr/>
          </p:nvSpPr>
          <p:spPr>
            <a:xfrm>
              <a:off x="0" y="-85725"/>
              <a:ext cx="1155418" cy="495310"/>
            </a:xfrm>
            <a:prstGeom prst="rect">
              <a:avLst/>
            </a:prstGeom>
          </p:spPr>
          <p:txBody>
            <a:bodyPr lIns="254000" tIns="254000" rIns="254000" bIns="254000" rtlCol="0" anchor="ctr"/>
            <a:lstStyle/>
            <a:p>
              <a:pPr algn="ctr">
                <a:lnSpc>
                  <a:spcPts val="4900"/>
                </a:lnSpc>
              </a:pPr>
              <a:r>
                <a:rPr lang="en-US" sz="3500" b="1">
                  <a:solidFill>
                    <a:srgbClr val="FFFFFF"/>
                  </a:solidFill>
                  <a:latin typeface="Helios Bold"/>
                  <a:ea typeface="Helios Bold"/>
                  <a:cs typeface="Helios Bold"/>
                  <a:sym typeface="Helios Bold"/>
                </a:rPr>
                <a:t>Leadership </a:t>
              </a:r>
            </a:p>
            <a:p>
              <a:pPr algn="ctr">
                <a:lnSpc>
                  <a:spcPts val="4900"/>
                </a:lnSpc>
              </a:pPr>
              <a:r>
                <a:rPr lang="en-US" sz="3500" b="1">
                  <a:solidFill>
                    <a:srgbClr val="FFFFFF"/>
                  </a:solidFill>
                  <a:latin typeface="Helios Bold"/>
                  <a:ea typeface="Helios Bold"/>
                  <a:cs typeface="Helios Bold"/>
                  <a:sym typeface="Helios Bold"/>
                </a:rPr>
                <a:t>Loves Metrics</a:t>
              </a:r>
            </a:p>
          </p:txBody>
        </p:sp>
      </p:grpSp>
      <p:sp>
        <p:nvSpPr>
          <p:cNvPr id="8" name="AutoShape 8">
            <a:extLst>
              <a:ext uri="{C183D7F6-B498-43B3-948B-1728B52AA6E4}">
                <adec:decorative xmlns:adec="http://schemas.microsoft.com/office/drawing/2017/decorative" val="1"/>
              </a:ext>
            </a:extLst>
          </p:cNvPr>
          <p:cNvSpPr/>
          <p:nvPr/>
        </p:nvSpPr>
        <p:spPr>
          <a:xfrm>
            <a:off x="12035079" y="5143500"/>
            <a:ext cx="1679148" cy="0"/>
          </a:xfrm>
          <a:prstGeom prst="line">
            <a:avLst/>
          </a:prstGeom>
          <a:ln w="19050" cap="flat">
            <a:solidFill>
              <a:srgbClr val="2A2E3A"/>
            </a:solidFill>
            <a:prstDash val="lgDash"/>
            <a:headEnd type="none" w="sm" len="sm"/>
            <a:tailEnd type="arrow" w="med" len="sm"/>
          </a:ln>
        </p:spPr>
        <p:txBody>
          <a:bodyPr/>
          <a:lstStyle/>
          <a:p>
            <a:endParaRPr lang="en-US"/>
          </a:p>
        </p:txBody>
      </p:sp>
      <p:sp>
        <p:nvSpPr>
          <p:cNvPr id="9" name="AutoShape 9">
            <a:extLst>
              <a:ext uri="{C183D7F6-B498-43B3-948B-1728B52AA6E4}">
                <adec:decorative xmlns:adec="http://schemas.microsoft.com/office/drawing/2017/decorative" val="1"/>
              </a:ext>
            </a:extLst>
          </p:cNvPr>
          <p:cNvSpPr/>
          <p:nvPr/>
        </p:nvSpPr>
        <p:spPr>
          <a:xfrm flipV="1">
            <a:off x="9643161" y="3704082"/>
            <a:ext cx="0" cy="591504"/>
          </a:xfrm>
          <a:prstGeom prst="line">
            <a:avLst/>
          </a:prstGeom>
          <a:ln w="19050" cap="flat">
            <a:solidFill>
              <a:srgbClr val="2A2E3A"/>
            </a:solidFill>
            <a:prstDash val="lgDash"/>
            <a:headEnd type="none" w="sm" len="sm"/>
            <a:tailEnd type="arrow" w="med" len="sm"/>
          </a:ln>
        </p:spPr>
        <p:txBody>
          <a:bodyPr/>
          <a:lstStyle/>
          <a:p>
            <a:endParaRPr lang="en-US"/>
          </a:p>
        </p:txBody>
      </p:sp>
      <p:sp>
        <p:nvSpPr>
          <p:cNvPr id="10" name="AutoShape 10">
            <a:extLst>
              <a:ext uri="{C183D7F6-B498-43B3-948B-1728B52AA6E4}">
                <adec:decorative xmlns:adec="http://schemas.microsoft.com/office/drawing/2017/decorative" val="1"/>
              </a:ext>
            </a:extLst>
          </p:cNvPr>
          <p:cNvSpPr/>
          <p:nvPr/>
        </p:nvSpPr>
        <p:spPr>
          <a:xfrm>
            <a:off x="9643161" y="5991414"/>
            <a:ext cx="0" cy="492292"/>
          </a:xfrm>
          <a:prstGeom prst="line">
            <a:avLst/>
          </a:prstGeom>
          <a:ln w="19050" cap="flat">
            <a:solidFill>
              <a:srgbClr val="2A2E3A"/>
            </a:solidFill>
            <a:prstDash val="lgDash"/>
            <a:headEnd type="none" w="sm" len="sm"/>
            <a:tailEnd type="arrow" w="med" len="sm"/>
          </a:ln>
        </p:spPr>
        <p:txBody>
          <a:bodyPr/>
          <a:lstStyle/>
          <a:p>
            <a:endParaRPr lang="en-US"/>
          </a:p>
        </p:txBody>
      </p:sp>
      <p:sp>
        <p:nvSpPr>
          <p:cNvPr id="11" name="AutoShape 11">
            <a:extLst>
              <a:ext uri="{C183D7F6-B498-43B3-948B-1728B52AA6E4}">
                <adec:decorative xmlns:adec="http://schemas.microsoft.com/office/drawing/2017/decorative" val="1"/>
              </a:ext>
            </a:extLst>
          </p:cNvPr>
          <p:cNvSpPr/>
          <p:nvPr/>
        </p:nvSpPr>
        <p:spPr>
          <a:xfrm flipH="1">
            <a:off x="6412222" y="5143500"/>
            <a:ext cx="839020" cy="0"/>
          </a:xfrm>
          <a:prstGeom prst="line">
            <a:avLst/>
          </a:prstGeom>
          <a:ln w="19050" cap="flat">
            <a:solidFill>
              <a:srgbClr val="2A2E3A"/>
            </a:solidFill>
            <a:prstDash val="lgDash"/>
            <a:headEnd type="none" w="sm" len="sm"/>
            <a:tailEnd type="arrow" w="med" len="sm"/>
          </a:ln>
        </p:spPr>
        <p:txBody>
          <a:bodyPr/>
          <a:lstStyle/>
          <a:p>
            <a:endParaRPr lang="en-US"/>
          </a:p>
        </p:txBody>
      </p:sp>
      <p:grpSp>
        <p:nvGrpSpPr>
          <p:cNvPr id="12" name="Group 12"/>
          <p:cNvGrpSpPr/>
          <p:nvPr/>
        </p:nvGrpSpPr>
        <p:grpSpPr>
          <a:xfrm>
            <a:off x="1706907" y="2255635"/>
            <a:ext cx="4705315" cy="5775729"/>
            <a:chOff x="0" y="0"/>
            <a:chExt cx="1136453" cy="1394985"/>
          </a:xfrm>
        </p:grpSpPr>
        <p:sp>
          <p:nvSpPr>
            <p:cNvPr id="13" name="Freeform 13" descr="a textbox"/>
            <p:cNvSpPr/>
            <p:nvPr/>
          </p:nvSpPr>
          <p:spPr>
            <a:xfrm>
              <a:off x="0" y="0"/>
              <a:ext cx="1136453" cy="1394985"/>
            </a:xfrm>
            <a:custGeom>
              <a:avLst/>
              <a:gdLst/>
              <a:ahLst/>
              <a:cxnLst/>
              <a:rect l="l" t="t" r="r" b="b"/>
              <a:pathLst>
                <a:path w="1136453" h="1394985">
                  <a:moveTo>
                    <a:pt x="0" y="0"/>
                  </a:moveTo>
                  <a:lnTo>
                    <a:pt x="1136453" y="0"/>
                  </a:lnTo>
                  <a:lnTo>
                    <a:pt x="1136453" y="1394985"/>
                  </a:lnTo>
                  <a:lnTo>
                    <a:pt x="0" y="1394985"/>
                  </a:lnTo>
                  <a:close/>
                </a:path>
              </a:pathLst>
            </a:custGeom>
            <a:solidFill>
              <a:srgbClr val="E4E4E4"/>
            </a:solidFill>
            <a:ln cap="sq">
              <a:noFill/>
              <a:prstDash val="solid"/>
              <a:miter/>
            </a:ln>
          </p:spPr>
          <p:txBody>
            <a:bodyPr/>
            <a:lstStyle/>
            <a:p>
              <a:endParaRPr lang="en-US"/>
            </a:p>
          </p:txBody>
        </p:sp>
        <p:sp>
          <p:nvSpPr>
            <p:cNvPr id="14" name="TextBox 14"/>
            <p:cNvSpPr txBox="1"/>
            <p:nvPr/>
          </p:nvSpPr>
          <p:spPr>
            <a:xfrm>
              <a:off x="0" y="-57150"/>
              <a:ext cx="1136453" cy="1452135"/>
            </a:xfrm>
            <a:prstGeom prst="rect">
              <a:avLst/>
            </a:prstGeom>
          </p:spPr>
          <p:txBody>
            <a:bodyPr lIns="254000" tIns="254000" rIns="254000" bIns="254000" rtlCol="0" anchor="ctr"/>
            <a:lstStyle/>
            <a:p>
              <a:pPr algn="just">
                <a:lnSpc>
                  <a:spcPts val="3360"/>
                </a:lnSpc>
              </a:pPr>
              <a:r>
                <a:rPr lang="en-US" sz="2400" b="1">
                  <a:solidFill>
                    <a:srgbClr val="2A2E3A"/>
                  </a:solidFill>
                  <a:latin typeface="Helios Bold"/>
                  <a:ea typeface="Helios Bold"/>
                  <a:cs typeface="Helios Bold"/>
                  <a:sym typeface="Helios Bold"/>
                </a:rPr>
                <a:t>Error Reduction</a:t>
              </a:r>
            </a:p>
            <a:p>
              <a:pPr algn="just">
                <a:lnSpc>
                  <a:spcPts val="2940"/>
                </a:lnSpc>
              </a:pPr>
              <a:r>
                <a:rPr lang="en-US" sz="2100">
                  <a:solidFill>
                    <a:srgbClr val="2A2E3A"/>
                  </a:solidFill>
                  <a:latin typeface="Helios"/>
                  <a:ea typeface="Helios"/>
                  <a:cs typeface="Helios"/>
                  <a:sym typeface="Helios"/>
                </a:rPr>
                <a:t>Reduces errors such as duplicates emails, misspellings, incorrect cases, etc.</a:t>
              </a: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p:txBody>
        </p:sp>
      </p:grpSp>
      <p:grpSp>
        <p:nvGrpSpPr>
          <p:cNvPr id="15" name="Group 15"/>
          <p:cNvGrpSpPr/>
          <p:nvPr/>
        </p:nvGrpSpPr>
        <p:grpSpPr>
          <a:xfrm>
            <a:off x="6591269" y="1028700"/>
            <a:ext cx="6103784" cy="2675382"/>
            <a:chOff x="0" y="0"/>
            <a:chExt cx="1474219" cy="646173"/>
          </a:xfrm>
        </p:grpSpPr>
        <p:sp>
          <p:nvSpPr>
            <p:cNvPr id="16" name="Freeform 16" descr="a textbox"/>
            <p:cNvSpPr/>
            <p:nvPr/>
          </p:nvSpPr>
          <p:spPr>
            <a:xfrm>
              <a:off x="0" y="0"/>
              <a:ext cx="1474219" cy="646173"/>
            </a:xfrm>
            <a:custGeom>
              <a:avLst/>
              <a:gdLst/>
              <a:ahLst/>
              <a:cxnLst/>
              <a:rect l="l" t="t" r="r" b="b"/>
              <a:pathLst>
                <a:path w="1474219" h="646173">
                  <a:moveTo>
                    <a:pt x="0" y="0"/>
                  </a:moveTo>
                  <a:lnTo>
                    <a:pt x="1474219" y="0"/>
                  </a:lnTo>
                  <a:lnTo>
                    <a:pt x="1474219" y="646173"/>
                  </a:lnTo>
                  <a:lnTo>
                    <a:pt x="0" y="646173"/>
                  </a:lnTo>
                  <a:close/>
                </a:path>
              </a:pathLst>
            </a:custGeom>
            <a:solidFill>
              <a:srgbClr val="E4E4E4"/>
            </a:solidFill>
            <a:ln cap="sq">
              <a:noFill/>
              <a:prstDash val="solid"/>
              <a:miter/>
            </a:ln>
          </p:spPr>
          <p:txBody>
            <a:bodyPr/>
            <a:lstStyle/>
            <a:p>
              <a:endParaRPr lang="en-US"/>
            </a:p>
          </p:txBody>
        </p:sp>
        <p:sp>
          <p:nvSpPr>
            <p:cNvPr id="17" name="TextBox 17"/>
            <p:cNvSpPr txBox="1"/>
            <p:nvPr/>
          </p:nvSpPr>
          <p:spPr>
            <a:xfrm>
              <a:off x="0" y="-57150"/>
              <a:ext cx="1474219" cy="703323"/>
            </a:xfrm>
            <a:prstGeom prst="rect">
              <a:avLst/>
            </a:prstGeom>
          </p:spPr>
          <p:txBody>
            <a:bodyPr lIns="254000" tIns="254000" rIns="254000" bIns="254000" rtlCol="0" anchor="ctr"/>
            <a:lstStyle/>
            <a:p>
              <a:pPr algn="just">
                <a:lnSpc>
                  <a:spcPts val="3360"/>
                </a:lnSpc>
              </a:pPr>
              <a:r>
                <a:rPr lang="en-US" sz="2400" b="1">
                  <a:solidFill>
                    <a:srgbClr val="2A2E3A"/>
                  </a:solidFill>
                  <a:latin typeface="Helios Bold"/>
                  <a:ea typeface="Helios Bold"/>
                  <a:cs typeface="Helios Bold"/>
                  <a:sym typeface="Helios Bold"/>
                </a:rPr>
                <a:t>Time Saved</a:t>
              </a:r>
            </a:p>
            <a:p>
              <a:pPr algn="just">
                <a:lnSpc>
                  <a:spcPts val="2940"/>
                </a:lnSpc>
              </a:pPr>
              <a:r>
                <a:rPr lang="en-US" sz="2100">
                  <a:solidFill>
                    <a:srgbClr val="2A2E3A"/>
                  </a:solidFill>
                  <a:latin typeface="Helios"/>
                  <a:ea typeface="Helios"/>
                  <a:cs typeface="Helios"/>
                  <a:sym typeface="Helios"/>
                </a:rPr>
                <a:t>Reduces onboarding time from days to minutes</a:t>
              </a: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a:p>
              <a:pPr algn="just">
                <a:lnSpc>
                  <a:spcPts val="2940"/>
                </a:lnSpc>
              </a:pPr>
              <a:endParaRPr lang="en-US" sz="2100">
                <a:solidFill>
                  <a:srgbClr val="2A2E3A"/>
                </a:solidFill>
                <a:latin typeface="Helios"/>
                <a:ea typeface="Helios"/>
                <a:cs typeface="Helios"/>
                <a:sym typeface="Helios"/>
              </a:endParaRPr>
            </a:p>
          </p:txBody>
        </p:sp>
      </p:grpSp>
      <p:grpSp>
        <p:nvGrpSpPr>
          <p:cNvPr id="18" name="Group 18"/>
          <p:cNvGrpSpPr/>
          <p:nvPr/>
        </p:nvGrpSpPr>
        <p:grpSpPr>
          <a:xfrm>
            <a:off x="6808295" y="6483706"/>
            <a:ext cx="5669731" cy="2774594"/>
            <a:chOff x="0" y="0"/>
            <a:chExt cx="1369384" cy="670135"/>
          </a:xfrm>
        </p:grpSpPr>
        <p:sp>
          <p:nvSpPr>
            <p:cNvPr id="19" name="Freeform 19" descr="a textbox"/>
            <p:cNvSpPr/>
            <p:nvPr/>
          </p:nvSpPr>
          <p:spPr>
            <a:xfrm>
              <a:off x="0" y="0"/>
              <a:ext cx="1369384" cy="670135"/>
            </a:xfrm>
            <a:custGeom>
              <a:avLst/>
              <a:gdLst/>
              <a:ahLst/>
              <a:cxnLst/>
              <a:rect l="l" t="t" r="r" b="b"/>
              <a:pathLst>
                <a:path w="1369384" h="670135">
                  <a:moveTo>
                    <a:pt x="0" y="0"/>
                  </a:moveTo>
                  <a:lnTo>
                    <a:pt x="1369384" y="0"/>
                  </a:lnTo>
                  <a:lnTo>
                    <a:pt x="1369384" y="670135"/>
                  </a:lnTo>
                  <a:lnTo>
                    <a:pt x="0" y="670135"/>
                  </a:lnTo>
                  <a:close/>
                </a:path>
              </a:pathLst>
            </a:custGeom>
            <a:solidFill>
              <a:srgbClr val="E4E4E4"/>
            </a:solidFill>
            <a:ln cap="sq">
              <a:noFill/>
              <a:prstDash val="solid"/>
              <a:miter/>
            </a:ln>
          </p:spPr>
          <p:txBody>
            <a:bodyPr/>
            <a:lstStyle/>
            <a:p>
              <a:endParaRPr lang="en-US"/>
            </a:p>
          </p:txBody>
        </p:sp>
        <p:sp>
          <p:nvSpPr>
            <p:cNvPr id="20" name="TextBox 20"/>
            <p:cNvSpPr txBox="1"/>
            <p:nvPr/>
          </p:nvSpPr>
          <p:spPr>
            <a:xfrm>
              <a:off x="0" y="-57150"/>
              <a:ext cx="1369384" cy="727285"/>
            </a:xfrm>
            <a:prstGeom prst="rect">
              <a:avLst/>
            </a:prstGeom>
          </p:spPr>
          <p:txBody>
            <a:bodyPr lIns="254000" tIns="254000" rIns="254000" bIns="254000" rtlCol="0" anchor="ctr"/>
            <a:lstStyle/>
            <a:p>
              <a:pPr algn="ctr">
                <a:lnSpc>
                  <a:spcPts val="3779"/>
                </a:lnSpc>
              </a:pPr>
              <a:r>
                <a:rPr lang="en-US" sz="2700" b="1">
                  <a:solidFill>
                    <a:srgbClr val="2A2E3A"/>
                  </a:solidFill>
                  <a:latin typeface="Helios Bold"/>
                  <a:ea typeface="Helios Bold"/>
                  <a:cs typeface="Helios Bold"/>
                  <a:sym typeface="Helios Bold"/>
                </a:rPr>
                <a:t>Scalability</a:t>
              </a:r>
            </a:p>
            <a:p>
              <a:pPr algn="ctr">
                <a:lnSpc>
                  <a:spcPts val="3779"/>
                </a:lnSpc>
              </a:pPr>
              <a:endParaRPr lang="en-US" sz="2700" b="1">
                <a:solidFill>
                  <a:srgbClr val="2A2E3A"/>
                </a:solidFill>
                <a:latin typeface="Helios Bold"/>
                <a:ea typeface="Helios Bold"/>
                <a:cs typeface="Helios Bold"/>
                <a:sym typeface="Helios Bold"/>
              </a:endParaRPr>
            </a:p>
            <a:p>
              <a:pPr algn="ctr">
                <a:lnSpc>
                  <a:spcPts val="3779"/>
                </a:lnSpc>
              </a:pPr>
              <a:endParaRPr lang="en-US" sz="2700" b="1">
                <a:solidFill>
                  <a:srgbClr val="2A2E3A"/>
                </a:solidFill>
                <a:latin typeface="Helios Bold"/>
                <a:ea typeface="Helios Bold"/>
                <a:cs typeface="Helios Bold"/>
                <a:sym typeface="Helios Bold"/>
              </a:endParaRPr>
            </a:p>
            <a:p>
              <a:pPr algn="ctr">
                <a:lnSpc>
                  <a:spcPts val="3779"/>
                </a:lnSpc>
              </a:pPr>
              <a:endParaRPr lang="en-US" sz="2700" b="1">
                <a:solidFill>
                  <a:srgbClr val="2A2E3A"/>
                </a:solidFill>
                <a:latin typeface="Helios Bold"/>
                <a:ea typeface="Helios Bold"/>
                <a:cs typeface="Helios Bold"/>
                <a:sym typeface="Helios Bold"/>
              </a:endParaRPr>
            </a:p>
            <a:p>
              <a:pPr algn="ctr">
                <a:lnSpc>
                  <a:spcPts val="3779"/>
                </a:lnSpc>
              </a:pPr>
              <a:endParaRPr lang="en-US" sz="2700" b="1">
                <a:solidFill>
                  <a:srgbClr val="2A2E3A"/>
                </a:solidFill>
                <a:latin typeface="Helios Bold"/>
                <a:ea typeface="Helios Bold"/>
                <a:cs typeface="Helios Bold"/>
                <a:sym typeface="Helios Bold"/>
              </a:endParaRPr>
            </a:p>
          </p:txBody>
        </p:sp>
      </p:grpSp>
      <p:sp>
        <p:nvSpPr>
          <p:cNvPr id="21" name="Freeform 21"/>
          <p:cNvSpPr/>
          <p:nvPr/>
        </p:nvSpPr>
        <p:spPr>
          <a:xfrm>
            <a:off x="8271290" y="2123463"/>
            <a:ext cx="2743741" cy="1441864"/>
          </a:xfrm>
          <a:custGeom>
            <a:avLst/>
            <a:gdLst/>
            <a:ahLst/>
            <a:cxnLst/>
            <a:rect l="l" t="t" r="r" b="b"/>
            <a:pathLst>
              <a:path w="2743741" h="1441864">
                <a:moveTo>
                  <a:pt x="0" y="0"/>
                </a:moveTo>
                <a:lnTo>
                  <a:pt x="2743741" y="0"/>
                </a:lnTo>
                <a:lnTo>
                  <a:pt x="2743741" y="1441864"/>
                </a:lnTo>
                <a:lnTo>
                  <a:pt x="0" y="1441864"/>
                </a:lnTo>
                <a:lnTo>
                  <a:pt x="0" y="0"/>
                </a:lnTo>
                <a:close/>
              </a:path>
            </a:pathLst>
          </a:custGeom>
          <a:blipFill>
            <a:blip r:embed="rId2"/>
            <a:stretch>
              <a:fillRect/>
            </a:stretch>
          </a:blipFill>
        </p:spPr>
        <p:txBody>
          <a:bodyPr/>
          <a:lstStyle/>
          <a:p>
            <a:endParaRPr lang="en-US"/>
          </a:p>
        </p:txBody>
      </p:sp>
      <p:sp>
        <p:nvSpPr>
          <p:cNvPr id="22" name="Freeform 22"/>
          <p:cNvSpPr/>
          <p:nvPr/>
        </p:nvSpPr>
        <p:spPr>
          <a:xfrm>
            <a:off x="1992604" y="4220312"/>
            <a:ext cx="4133922" cy="3428452"/>
          </a:xfrm>
          <a:custGeom>
            <a:avLst/>
            <a:gdLst/>
            <a:ahLst/>
            <a:cxnLst/>
            <a:rect l="l" t="t" r="r" b="b"/>
            <a:pathLst>
              <a:path w="4133922" h="3428452">
                <a:moveTo>
                  <a:pt x="0" y="0"/>
                </a:moveTo>
                <a:lnTo>
                  <a:pt x="4133922" y="0"/>
                </a:lnTo>
                <a:lnTo>
                  <a:pt x="4133922" y="3428452"/>
                </a:lnTo>
                <a:lnTo>
                  <a:pt x="0" y="3428452"/>
                </a:lnTo>
                <a:lnTo>
                  <a:pt x="0" y="0"/>
                </a:lnTo>
                <a:close/>
              </a:path>
            </a:pathLst>
          </a:custGeom>
          <a:blipFill>
            <a:blip r:embed="rId3"/>
            <a:stretch>
              <a:fillRect/>
            </a:stretch>
          </a:blipFill>
        </p:spPr>
        <p:txBody>
          <a:bodyPr/>
          <a:lstStyle/>
          <a:p>
            <a:endParaRPr lang="en-US"/>
          </a:p>
        </p:txBody>
      </p:sp>
      <p:grpSp>
        <p:nvGrpSpPr>
          <p:cNvPr id="23" name="Group 23"/>
          <p:cNvGrpSpPr/>
          <p:nvPr/>
        </p:nvGrpSpPr>
        <p:grpSpPr>
          <a:xfrm>
            <a:off x="13095102" y="3248596"/>
            <a:ext cx="3868412" cy="3789807"/>
            <a:chOff x="0" y="0"/>
            <a:chExt cx="5157882" cy="5053076"/>
          </a:xfrm>
        </p:grpSpPr>
        <p:grpSp>
          <p:nvGrpSpPr>
            <p:cNvPr id="24" name="Group 24"/>
            <p:cNvGrpSpPr/>
            <p:nvPr/>
          </p:nvGrpSpPr>
          <p:grpSpPr>
            <a:xfrm>
              <a:off x="0" y="0"/>
              <a:ext cx="5157882" cy="5053076"/>
              <a:chOff x="0" y="0"/>
              <a:chExt cx="934320" cy="915335"/>
            </a:xfrm>
          </p:grpSpPr>
          <p:sp>
            <p:nvSpPr>
              <p:cNvPr id="25" name="Freeform 25" descr="a textbox"/>
              <p:cNvSpPr/>
              <p:nvPr/>
            </p:nvSpPr>
            <p:spPr>
              <a:xfrm>
                <a:off x="0" y="0"/>
                <a:ext cx="934320" cy="915335"/>
              </a:xfrm>
              <a:custGeom>
                <a:avLst/>
                <a:gdLst/>
                <a:ahLst/>
                <a:cxnLst/>
                <a:rect l="l" t="t" r="r" b="b"/>
                <a:pathLst>
                  <a:path w="934320" h="915335">
                    <a:moveTo>
                      <a:pt x="0" y="0"/>
                    </a:moveTo>
                    <a:lnTo>
                      <a:pt x="934320" y="0"/>
                    </a:lnTo>
                    <a:lnTo>
                      <a:pt x="934320" y="915335"/>
                    </a:lnTo>
                    <a:lnTo>
                      <a:pt x="0" y="915335"/>
                    </a:lnTo>
                    <a:close/>
                  </a:path>
                </a:pathLst>
              </a:custGeom>
              <a:solidFill>
                <a:srgbClr val="E4E4E4"/>
              </a:solidFill>
              <a:ln cap="sq">
                <a:noFill/>
                <a:prstDash val="solid"/>
                <a:miter/>
              </a:ln>
            </p:spPr>
            <p:txBody>
              <a:bodyPr/>
              <a:lstStyle/>
              <a:p>
                <a:endParaRPr lang="en-US"/>
              </a:p>
            </p:txBody>
          </p:sp>
          <p:sp>
            <p:nvSpPr>
              <p:cNvPr id="26" name="TextBox 26"/>
              <p:cNvSpPr txBox="1"/>
              <p:nvPr/>
            </p:nvSpPr>
            <p:spPr>
              <a:xfrm>
                <a:off x="0" y="-57150"/>
                <a:ext cx="934320" cy="972485"/>
              </a:xfrm>
              <a:prstGeom prst="rect">
                <a:avLst/>
              </a:prstGeom>
            </p:spPr>
            <p:txBody>
              <a:bodyPr lIns="254000" tIns="254000" rIns="254000" bIns="254000" rtlCol="0" anchor="ctr"/>
              <a:lstStyle/>
              <a:p>
                <a:pPr marL="0" lvl="0" indent="0" algn="just">
                  <a:lnSpc>
                    <a:spcPts val="3359"/>
                  </a:lnSpc>
                  <a:spcBef>
                    <a:spcPct val="0"/>
                  </a:spcBef>
                </a:pPr>
                <a:r>
                  <a:rPr lang="en-US" sz="2400" b="1" u="none" strike="noStrike">
                    <a:solidFill>
                      <a:srgbClr val="2A2E3A"/>
                    </a:solidFill>
                    <a:latin typeface="Helios Bold"/>
                    <a:ea typeface="Helios Bold"/>
                    <a:cs typeface="Helios Bold"/>
                    <a:sym typeface="Helios Bold"/>
                  </a:rPr>
                  <a:t>Cost Saving</a:t>
                </a:r>
              </a:p>
              <a:p>
                <a:pPr marL="0" lvl="0" indent="0" algn="just">
                  <a:lnSpc>
                    <a:spcPts val="2940"/>
                  </a:lnSpc>
                  <a:spcBef>
                    <a:spcPct val="0"/>
                  </a:spcBef>
                </a:pPr>
                <a:r>
                  <a:rPr lang="en-US" sz="2100" u="none" strike="noStrike">
                    <a:solidFill>
                      <a:srgbClr val="2A2E3A"/>
                    </a:solidFill>
                    <a:latin typeface="Helios"/>
                    <a:ea typeface="Helios"/>
                    <a:cs typeface="Helios"/>
                    <a:sym typeface="Helios"/>
                  </a:rPr>
                  <a:t>Thousands of dollars saved from hiring 3rd party</a:t>
                </a:r>
              </a:p>
              <a:p>
                <a:pPr marL="0" lvl="0" indent="0" algn="just">
                  <a:lnSpc>
                    <a:spcPts val="2940"/>
                  </a:lnSpc>
                  <a:spcBef>
                    <a:spcPct val="0"/>
                  </a:spcBef>
                </a:pPr>
                <a:endParaRPr lang="en-US" sz="2100" u="none" strike="noStrike">
                  <a:solidFill>
                    <a:srgbClr val="2A2E3A"/>
                  </a:solidFill>
                  <a:latin typeface="Helios"/>
                  <a:ea typeface="Helios"/>
                  <a:cs typeface="Helios"/>
                  <a:sym typeface="Helios"/>
                </a:endParaRPr>
              </a:p>
              <a:p>
                <a:pPr marL="0" lvl="0" indent="0" algn="just">
                  <a:lnSpc>
                    <a:spcPts val="2940"/>
                  </a:lnSpc>
                  <a:spcBef>
                    <a:spcPct val="0"/>
                  </a:spcBef>
                </a:pPr>
                <a:endParaRPr lang="en-US" sz="2100" u="none" strike="noStrike">
                  <a:solidFill>
                    <a:srgbClr val="2A2E3A"/>
                  </a:solidFill>
                  <a:latin typeface="Helios"/>
                  <a:ea typeface="Helios"/>
                  <a:cs typeface="Helios"/>
                  <a:sym typeface="Helios"/>
                </a:endParaRPr>
              </a:p>
              <a:p>
                <a:pPr marL="0" lvl="0" indent="0" algn="just">
                  <a:lnSpc>
                    <a:spcPts val="2940"/>
                  </a:lnSpc>
                  <a:spcBef>
                    <a:spcPct val="0"/>
                  </a:spcBef>
                </a:pPr>
                <a:endParaRPr lang="en-US" sz="2100" u="none" strike="noStrike">
                  <a:solidFill>
                    <a:srgbClr val="2A2E3A"/>
                  </a:solidFill>
                  <a:latin typeface="Helios"/>
                  <a:ea typeface="Helios"/>
                  <a:cs typeface="Helios"/>
                  <a:sym typeface="Helios"/>
                </a:endParaRPr>
              </a:p>
              <a:p>
                <a:pPr marL="0" lvl="0" indent="0" algn="just">
                  <a:lnSpc>
                    <a:spcPts val="2940"/>
                  </a:lnSpc>
                  <a:spcBef>
                    <a:spcPct val="0"/>
                  </a:spcBef>
                </a:pPr>
                <a:endParaRPr lang="en-US" sz="2100" u="none" strike="noStrike">
                  <a:solidFill>
                    <a:srgbClr val="2A2E3A"/>
                  </a:solidFill>
                  <a:latin typeface="Helios"/>
                  <a:ea typeface="Helios"/>
                  <a:cs typeface="Helios"/>
                  <a:sym typeface="Helios"/>
                </a:endParaRPr>
              </a:p>
              <a:p>
                <a:pPr marL="0" lvl="0" indent="0" algn="just">
                  <a:lnSpc>
                    <a:spcPts val="2940"/>
                  </a:lnSpc>
                  <a:spcBef>
                    <a:spcPct val="0"/>
                  </a:spcBef>
                </a:pPr>
                <a:endParaRPr lang="en-US" sz="2100" u="none" strike="noStrike">
                  <a:solidFill>
                    <a:srgbClr val="2A2E3A"/>
                  </a:solidFill>
                  <a:latin typeface="Helios"/>
                  <a:ea typeface="Helios"/>
                  <a:cs typeface="Helios"/>
                  <a:sym typeface="Helios"/>
                </a:endParaRPr>
              </a:p>
              <a:p>
                <a:pPr marL="0" lvl="0" indent="0" algn="just">
                  <a:lnSpc>
                    <a:spcPts val="2940"/>
                  </a:lnSpc>
                  <a:spcBef>
                    <a:spcPct val="0"/>
                  </a:spcBef>
                </a:pPr>
                <a:endParaRPr lang="en-US" sz="2100" u="none" strike="noStrike">
                  <a:solidFill>
                    <a:srgbClr val="2A2E3A"/>
                  </a:solidFill>
                  <a:latin typeface="Helios"/>
                  <a:ea typeface="Helios"/>
                  <a:cs typeface="Helios"/>
                  <a:sym typeface="Helios"/>
                </a:endParaRPr>
              </a:p>
            </p:txBody>
          </p:sp>
        </p:grpSp>
        <p:sp>
          <p:nvSpPr>
            <p:cNvPr id="27" name="Freeform 27"/>
            <p:cNvSpPr/>
            <p:nvPr/>
          </p:nvSpPr>
          <p:spPr>
            <a:xfrm>
              <a:off x="1278960" y="2163746"/>
              <a:ext cx="2599962" cy="2599962"/>
            </a:xfrm>
            <a:custGeom>
              <a:avLst/>
              <a:gdLst/>
              <a:ahLst/>
              <a:cxnLst/>
              <a:rect l="l" t="t" r="r" b="b"/>
              <a:pathLst>
                <a:path w="2599962" h="2599962">
                  <a:moveTo>
                    <a:pt x="0" y="0"/>
                  </a:moveTo>
                  <a:lnTo>
                    <a:pt x="2599962" y="0"/>
                  </a:lnTo>
                  <a:lnTo>
                    <a:pt x="2599962" y="2599962"/>
                  </a:lnTo>
                  <a:lnTo>
                    <a:pt x="0" y="2599962"/>
                  </a:lnTo>
                  <a:lnTo>
                    <a:pt x="0" y="0"/>
                  </a:lnTo>
                  <a:close/>
                </a:path>
              </a:pathLst>
            </a:custGeom>
            <a:blipFill>
              <a:blip r:embed="rId4"/>
              <a:stretch>
                <a:fillRect/>
              </a:stretch>
            </a:blipFill>
          </p:spPr>
          <p:txBody>
            <a:bodyPr/>
            <a:lstStyle/>
            <a:p>
              <a:endParaRPr lang="en-US"/>
            </a:p>
          </p:txBody>
        </p:sp>
      </p:grpSp>
      <p:sp>
        <p:nvSpPr>
          <p:cNvPr id="28" name="Freeform 28"/>
          <p:cNvSpPr/>
          <p:nvPr/>
        </p:nvSpPr>
        <p:spPr>
          <a:xfrm>
            <a:off x="6916889" y="7312381"/>
            <a:ext cx="5452542" cy="1609536"/>
          </a:xfrm>
          <a:custGeom>
            <a:avLst/>
            <a:gdLst/>
            <a:ahLst/>
            <a:cxnLst/>
            <a:rect l="l" t="t" r="r" b="b"/>
            <a:pathLst>
              <a:path w="5452542" h="1609536">
                <a:moveTo>
                  <a:pt x="0" y="0"/>
                </a:moveTo>
                <a:lnTo>
                  <a:pt x="5452543" y="0"/>
                </a:lnTo>
                <a:lnTo>
                  <a:pt x="5452543" y="1609536"/>
                </a:lnTo>
                <a:lnTo>
                  <a:pt x="0" y="1609536"/>
                </a:lnTo>
                <a:lnTo>
                  <a:pt x="0" y="0"/>
                </a:lnTo>
                <a:close/>
              </a:path>
            </a:pathLst>
          </a:custGeom>
          <a:blipFill>
            <a:blip r:embed="rId5"/>
            <a:stretch>
              <a:fillRect l="-10385" r="-10385"/>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20E20"/>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descr="white rectangle box"/>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US"/>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TextBox 5"/>
          <p:cNvSpPr txBox="1"/>
          <p:nvPr/>
        </p:nvSpPr>
        <p:spPr>
          <a:xfrm>
            <a:off x="7105129" y="1028700"/>
            <a:ext cx="4077742" cy="942975"/>
          </a:xfrm>
          <a:prstGeom prst="rect">
            <a:avLst/>
          </a:prstGeom>
        </p:spPr>
        <p:txBody>
          <a:bodyPr lIns="0" tIns="0" rIns="0" bIns="0" rtlCol="0" anchor="t">
            <a:spAutoFit/>
          </a:bodyPr>
          <a:lstStyle/>
          <a:p>
            <a:pPr algn="l">
              <a:lnSpc>
                <a:spcPts val="7439"/>
              </a:lnSpc>
            </a:pPr>
            <a:r>
              <a:rPr lang="en-US" sz="6199" b="1">
                <a:solidFill>
                  <a:srgbClr val="2A2E3A"/>
                </a:solidFill>
                <a:latin typeface="TT Hoves Bold"/>
                <a:ea typeface="TT Hoves Bold"/>
                <a:cs typeface="TT Hoves Bold"/>
                <a:sym typeface="TT Hoves Bold"/>
              </a:rPr>
              <a:t>Questions</a:t>
            </a:r>
          </a:p>
        </p:txBody>
      </p:sp>
      <p:sp>
        <p:nvSpPr>
          <p:cNvPr id="6" name="Freeform 6" descr="a person with a question mark icon"/>
          <p:cNvSpPr/>
          <p:nvPr/>
        </p:nvSpPr>
        <p:spPr>
          <a:xfrm>
            <a:off x="6855980" y="2767916"/>
            <a:ext cx="4576041" cy="5232479"/>
          </a:xfrm>
          <a:custGeom>
            <a:avLst/>
            <a:gdLst/>
            <a:ahLst/>
            <a:cxnLst/>
            <a:rect l="l" t="t" r="r" b="b"/>
            <a:pathLst>
              <a:path w="4576041" h="5232479">
                <a:moveTo>
                  <a:pt x="0" y="0"/>
                </a:moveTo>
                <a:lnTo>
                  <a:pt x="4576040" y="0"/>
                </a:lnTo>
                <a:lnTo>
                  <a:pt x="4576040" y="5232479"/>
                </a:lnTo>
                <a:lnTo>
                  <a:pt x="0" y="5232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20E20"/>
        </a:solidFill>
        <a:effectLst/>
      </p:bgPr>
    </p:bg>
    <p:spTree>
      <p:nvGrpSpPr>
        <p:cNvPr id="1" name="">
          <a:extLst>
            <a:ext uri="{FF2B5EF4-FFF2-40B4-BE49-F238E27FC236}">
              <a16:creationId xmlns:a16="http://schemas.microsoft.com/office/drawing/2014/main" id="{A3284174-D4B1-8E52-6C69-A6F43BE92F8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014F25-56C8-2224-86DB-009C763EF8DD}"/>
              </a:ext>
            </a:extLst>
          </p:cNvPr>
          <p:cNvGrpSpPr/>
          <p:nvPr/>
        </p:nvGrpSpPr>
        <p:grpSpPr>
          <a:xfrm>
            <a:off x="514350" y="327094"/>
            <a:ext cx="17259300" cy="9467256"/>
            <a:chOff x="0" y="-47625"/>
            <a:chExt cx="4545659" cy="2493433"/>
          </a:xfrm>
        </p:grpSpPr>
        <p:sp>
          <p:nvSpPr>
            <p:cNvPr id="3" name="Freeform 3" descr="white rectangle box">
              <a:extLst>
                <a:ext uri="{FF2B5EF4-FFF2-40B4-BE49-F238E27FC236}">
                  <a16:creationId xmlns:a16="http://schemas.microsoft.com/office/drawing/2014/main" id="{4EC6F8A2-9279-FAB3-CBE9-FAEED7FAE3DB}"/>
                </a:ext>
              </a:extLst>
            </p:cNvPr>
            <p:cNvSpPr/>
            <p:nvPr/>
          </p:nvSpPr>
          <p:spPr>
            <a:xfrm>
              <a:off x="0" y="-23813"/>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US"/>
            </a:p>
          </p:txBody>
        </p:sp>
        <p:sp>
          <p:nvSpPr>
            <p:cNvPr id="4" name="TextBox 4">
              <a:extLst>
                <a:ext uri="{FF2B5EF4-FFF2-40B4-BE49-F238E27FC236}">
                  <a16:creationId xmlns:a16="http://schemas.microsoft.com/office/drawing/2014/main" id="{52A782C3-CDC8-31B9-FA33-DAA1EDA163FF}"/>
                </a:ext>
              </a:extLst>
            </p:cNvPr>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7" name="TextBox 6">
            <a:extLst>
              <a:ext uri="{FF2B5EF4-FFF2-40B4-BE49-F238E27FC236}">
                <a16:creationId xmlns:a16="http://schemas.microsoft.com/office/drawing/2014/main" id="{6D913D74-088F-D6C0-C509-8A5BBF32066B}"/>
              </a:ext>
            </a:extLst>
          </p:cNvPr>
          <p:cNvSpPr txBox="1"/>
          <p:nvPr/>
        </p:nvSpPr>
        <p:spPr>
          <a:xfrm>
            <a:off x="1282534" y="2541319"/>
            <a:ext cx="16091065" cy="923330"/>
          </a:xfrm>
          <a:prstGeom prst="rect">
            <a:avLst/>
          </a:prstGeom>
          <a:noFill/>
        </p:spPr>
        <p:txBody>
          <a:bodyPr wrap="square" rtlCol="0">
            <a:spAutoFit/>
          </a:bodyPr>
          <a:lstStyle/>
          <a:p>
            <a:r>
              <a:rPr lang="en-US" sz="5400" b="1" dirty="0"/>
              <a:t>github.com/Silo0268/powerautomate-onboarding-flow</a:t>
            </a:r>
          </a:p>
        </p:txBody>
      </p:sp>
      <p:sp>
        <p:nvSpPr>
          <p:cNvPr id="8" name="TextBox 7">
            <a:extLst>
              <a:ext uri="{FF2B5EF4-FFF2-40B4-BE49-F238E27FC236}">
                <a16:creationId xmlns:a16="http://schemas.microsoft.com/office/drawing/2014/main" id="{0DA54220-520E-A79E-6D59-B38CAB5EE4F8}"/>
              </a:ext>
            </a:extLst>
          </p:cNvPr>
          <p:cNvSpPr txBox="1"/>
          <p:nvPr/>
        </p:nvSpPr>
        <p:spPr>
          <a:xfrm>
            <a:off x="1282534" y="1422722"/>
            <a:ext cx="15331044" cy="707886"/>
          </a:xfrm>
          <a:prstGeom prst="rect">
            <a:avLst/>
          </a:prstGeom>
          <a:noFill/>
        </p:spPr>
        <p:txBody>
          <a:bodyPr wrap="square" rtlCol="0">
            <a:spAutoFit/>
          </a:bodyPr>
          <a:lstStyle/>
          <a:p>
            <a:r>
              <a:rPr lang="en-US" sz="4000" b="1" dirty="0"/>
              <a:t>Download the slides &amp; </a:t>
            </a:r>
            <a:r>
              <a:rPr lang="en-US" sz="4000" b="1" dirty="0" err="1"/>
              <a:t>PowerAutomate</a:t>
            </a:r>
            <a:r>
              <a:rPr lang="en-US" sz="4000" b="1" dirty="0"/>
              <a:t> Flow:</a:t>
            </a:r>
          </a:p>
        </p:txBody>
      </p:sp>
      <p:pic>
        <p:nvPicPr>
          <p:cNvPr id="12" name="Picture 11" descr="A qr code with a white background&#10;&#10;AI-generated content may be incorrect.">
            <a:extLst>
              <a:ext uri="{FF2B5EF4-FFF2-40B4-BE49-F238E27FC236}">
                <a16:creationId xmlns:a16="http://schemas.microsoft.com/office/drawing/2014/main" id="{4C862955-3F9C-8A08-E15A-C287A1FA2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939" y="3661165"/>
            <a:ext cx="5846254" cy="5846254"/>
          </a:xfrm>
          <a:prstGeom prst="rect">
            <a:avLst/>
          </a:prstGeom>
        </p:spPr>
      </p:pic>
    </p:spTree>
    <p:extLst>
      <p:ext uri="{BB962C8B-B14F-4D97-AF65-F5344CB8AC3E}">
        <p14:creationId xmlns:p14="http://schemas.microsoft.com/office/powerpoint/2010/main" val="160820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14230" y="9258300"/>
            <a:ext cx="5765006" cy="1028700"/>
            <a:chOff x="0" y="0"/>
            <a:chExt cx="7686674" cy="1371600"/>
          </a:xfrm>
        </p:grpSpPr>
        <p:grpSp>
          <p:nvGrpSpPr>
            <p:cNvPr id="3" name="Group 3"/>
            <p:cNvGrpSpPr/>
            <p:nvPr/>
          </p:nvGrpSpPr>
          <p:grpSpPr>
            <a:xfrm>
              <a:off x="0" y="0"/>
              <a:ext cx="7686674" cy="1371600"/>
              <a:chOff x="0" y="0"/>
              <a:chExt cx="1049690" cy="187305"/>
            </a:xfrm>
          </p:grpSpPr>
          <p:sp>
            <p:nvSpPr>
              <p:cNvPr id="4" name="Freeform 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5" name="TextBox 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sp>
        <p:nvSpPr>
          <p:cNvPr id="7" name="Freeform 7"/>
          <p:cNvSpPr/>
          <p:nvPr/>
        </p:nvSpPr>
        <p:spPr>
          <a:xfrm>
            <a:off x="349941" y="8596961"/>
            <a:ext cx="1679225" cy="1322677"/>
          </a:xfrm>
          <a:custGeom>
            <a:avLst/>
            <a:gdLst/>
            <a:ahLst/>
            <a:cxnLst/>
            <a:rect l="l" t="t" r="r" b="b"/>
            <a:pathLst>
              <a:path w="1679225" h="1322677">
                <a:moveTo>
                  <a:pt x="0" y="0"/>
                </a:moveTo>
                <a:lnTo>
                  <a:pt x="1679225" y="0"/>
                </a:lnTo>
                <a:lnTo>
                  <a:pt x="1679225" y="1322678"/>
                </a:lnTo>
                <a:lnTo>
                  <a:pt x="0" y="1322678"/>
                </a:lnTo>
                <a:lnTo>
                  <a:pt x="0" y="0"/>
                </a:lnTo>
                <a:close/>
              </a:path>
            </a:pathLst>
          </a:custGeom>
          <a:blipFill>
            <a:blip r:embed="rId2"/>
            <a:stretch>
              <a:fillRect/>
            </a:stretch>
          </a:blipFill>
        </p:spPr>
        <p:txBody>
          <a:bodyPr/>
          <a:lstStyle/>
          <a:p>
            <a:endParaRPr lang="en-US"/>
          </a:p>
        </p:txBody>
      </p:sp>
      <p:sp>
        <p:nvSpPr>
          <p:cNvPr id="8" name="Freeform 8"/>
          <p:cNvSpPr/>
          <p:nvPr/>
        </p:nvSpPr>
        <p:spPr>
          <a:xfrm>
            <a:off x="2228838" y="8824564"/>
            <a:ext cx="2599164" cy="867471"/>
          </a:xfrm>
          <a:custGeom>
            <a:avLst/>
            <a:gdLst/>
            <a:ahLst/>
            <a:cxnLst/>
            <a:rect l="l" t="t" r="r" b="b"/>
            <a:pathLst>
              <a:path w="2599164" h="867471">
                <a:moveTo>
                  <a:pt x="0" y="0"/>
                </a:moveTo>
                <a:lnTo>
                  <a:pt x="2599164" y="0"/>
                </a:lnTo>
                <a:lnTo>
                  <a:pt x="2599164" y="867472"/>
                </a:lnTo>
                <a:lnTo>
                  <a:pt x="0" y="867472"/>
                </a:lnTo>
                <a:lnTo>
                  <a:pt x="0" y="0"/>
                </a:lnTo>
                <a:close/>
              </a:path>
            </a:pathLst>
          </a:custGeom>
          <a:blipFill>
            <a:blip r:embed="rId3"/>
            <a:stretch>
              <a:fillRect/>
            </a:stretch>
          </a:blipFill>
        </p:spPr>
        <p:txBody>
          <a:bodyPr/>
          <a:lstStyle/>
          <a:p>
            <a:endParaRPr lang="en-US"/>
          </a:p>
        </p:txBody>
      </p:sp>
      <p:sp>
        <p:nvSpPr>
          <p:cNvPr id="9" name="Freeform 9"/>
          <p:cNvSpPr/>
          <p:nvPr/>
        </p:nvSpPr>
        <p:spPr>
          <a:xfrm>
            <a:off x="264904" y="1965021"/>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4"/>
            <a:stretch>
              <a:fillRect/>
            </a:stretch>
          </a:blipFill>
        </p:spPr>
        <p:txBody>
          <a:bodyPr/>
          <a:lstStyle/>
          <a:p>
            <a:endParaRPr lang="en-US"/>
          </a:p>
        </p:txBody>
      </p:sp>
      <p:grpSp>
        <p:nvGrpSpPr>
          <p:cNvPr id="10" name="Group 10"/>
          <p:cNvGrpSpPr/>
          <p:nvPr/>
        </p:nvGrpSpPr>
        <p:grpSpPr>
          <a:xfrm>
            <a:off x="7088706" y="3032065"/>
            <a:ext cx="8964104" cy="5421629"/>
            <a:chOff x="0" y="0"/>
            <a:chExt cx="11952138" cy="7228839"/>
          </a:xfrm>
        </p:grpSpPr>
        <p:sp>
          <p:nvSpPr>
            <p:cNvPr id="11" name="TextBox 11"/>
            <p:cNvSpPr txBox="1"/>
            <p:nvPr/>
          </p:nvSpPr>
          <p:spPr>
            <a:xfrm>
              <a:off x="0" y="3906096"/>
              <a:ext cx="11952138" cy="1797896"/>
            </a:xfrm>
            <a:prstGeom prst="rect">
              <a:avLst/>
            </a:prstGeom>
          </p:spPr>
          <p:txBody>
            <a:bodyPr lIns="0" tIns="0" rIns="0" bIns="0" rtlCol="0" anchor="t">
              <a:spAutoFit/>
            </a:bodyPr>
            <a:lstStyle/>
            <a:p>
              <a:pPr algn="just">
                <a:lnSpc>
                  <a:spcPts val="3640"/>
                </a:lnSpc>
              </a:pPr>
              <a:r>
                <a:rPr lang="en-US" sz="2600" u="none">
                  <a:solidFill>
                    <a:srgbClr val="2A2E3A"/>
                  </a:solidFill>
                  <a:latin typeface="Helios"/>
                  <a:ea typeface="Helios"/>
                  <a:cs typeface="Helios"/>
                  <a:sym typeface="Helios"/>
                </a:rPr>
                <a:t>With an MBA in IT Management and Computer Science background, I’m passionate about using technology to improve learning and operations.</a:t>
              </a:r>
            </a:p>
          </p:txBody>
        </p:sp>
        <p:sp>
          <p:nvSpPr>
            <p:cNvPr id="12" name="TextBox 12"/>
            <p:cNvSpPr txBox="1"/>
            <p:nvPr/>
          </p:nvSpPr>
          <p:spPr>
            <a:xfrm>
              <a:off x="0" y="-57150"/>
              <a:ext cx="11952138" cy="3017096"/>
            </a:xfrm>
            <a:prstGeom prst="rect">
              <a:avLst/>
            </a:prstGeom>
          </p:spPr>
          <p:txBody>
            <a:bodyPr lIns="0" tIns="0" rIns="0" bIns="0" rtlCol="0" anchor="t">
              <a:spAutoFit/>
            </a:bodyPr>
            <a:lstStyle/>
            <a:p>
              <a:pPr algn="just">
                <a:lnSpc>
                  <a:spcPts val="3640"/>
                </a:lnSpc>
              </a:pPr>
              <a:r>
                <a:rPr lang="en-US" sz="2600">
                  <a:solidFill>
                    <a:srgbClr val="2A2E3A"/>
                  </a:solidFill>
                  <a:latin typeface="Helios"/>
                  <a:ea typeface="Helios"/>
                  <a:cs typeface="Helios"/>
                  <a:sym typeface="Helios"/>
                </a:rPr>
                <a:t>I’m the Director of Technology at Imperial Unified School District, I’ve spent the past four years leading the technology  department with initiatives that support six schools (Elementary, Middle, High, Alt. Ed) and over 4,800 K–12 students.</a:t>
              </a:r>
            </a:p>
          </p:txBody>
        </p:sp>
        <p:sp>
          <p:nvSpPr>
            <p:cNvPr id="13" name="TextBox 13"/>
            <p:cNvSpPr txBox="1"/>
            <p:nvPr/>
          </p:nvSpPr>
          <p:spPr>
            <a:xfrm>
              <a:off x="0" y="6650143"/>
              <a:ext cx="11952138" cy="578696"/>
            </a:xfrm>
            <a:prstGeom prst="rect">
              <a:avLst/>
            </a:prstGeom>
          </p:spPr>
          <p:txBody>
            <a:bodyPr lIns="0" tIns="0" rIns="0" bIns="0" rtlCol="0" anchor="t">
              <a:spAutoFit/>
            </a:bodyPr>
            <a:lstStyle/>
            <a:p>
              <a:pPr algn="just">
                <a:lnSpc>
                  <a:spcPts val="3640"/>
                </a:lnSpc>
              </a:pPr>
              <a:r>
                <a:rPr lang="en-US" sz="2600" u="none">
                  <a:solidFill>
                    <a:srgbClr val="2A2E3A"/>
                  </a:solidFill>
                  <a:latin typeface="Helios"/>
                  <a:ea typeface="Helios"/>
                  <a:cs typeface="Helios"/>
                  <a:sym typeface="Helios"/>
                </a:rPr>
                <a:t>I’m a CITE CTO Mentor Program graduate.</a:t>
              </a:r>
            </a:p>
          </p:txBody>
        </p:sp>
      </p:grpSp>
      <p:sp>
        <p:nvSpPr>
          <p:cNvPr id="14" name="Freeform 14"/>
          <p:cNvSpPr/>
          <p:nvPr/>
        </p:nvSpPr>
        <p:spPr>
          <a:xfrm>
            <a:off x="5031005" y="8453694"/>
            <a:ext cx="1590856" cy="1609212"/>
          </a:xfrm>
          <a:custGeom>
            <a:avLst/>
            <a:gdLst/>
            <a:ahLst/>
            <a:cxnLst/>
            <a:rect l="l" t="t" r="r" b="b"/>
            <a:pathLst>
              <a:path w="1590856" h="1609212">
                <a:moveTo>
                  <a:pt x="0" y="0"/>
                </a:moveTo>
                <a:lnTo>
                  <a:pt x="1590857" y="0"/>
                </a:lnTo>
                <a:lnTo>
                  <a:pt x="1590857" y="1609212"/>
                </a:lnTo>
                <a:lnTo>
                  <a:pt x="0" y="1609212"/>
                </a:lnTo>
                <a:lnTo>
                  <a:pt x="0" y="0"/>
                </a:lnTo>
                <a:close/>
              </a:path>
            </a:pathLst>
          </a:custGeom>
          <a:blipFill>
            <a:blip r:embed="rId5"/>
            <a:stretch>
              <a:fillRect/>
            </a:stretch>
          </a:blipFill>
        </p:spPr>
        <p:txBody>
          <a:bodyPr/>
          <a:lstStyle/>
          <a:p>
            <a:endParaRPr lang="en-US"/>
          </a:p>
        </p:txBody>
      </p:sp>
      <p:sp>
        <p:nvSpPr>
          <p:cNvPr id="15" name="TextBox 15"/>
          <p:cNvSpPr txBox="1"/>
          <p:nvPr/>
        </p:nvSpPr>
        <p:spPr>
          <a:xfrm>
            <a:off x="7088706" y="1028700"/>
            <a:ext cx="7285740" cy="1285875"/>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About 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543805" y="0"/>
            <a:ext cx="13253936" cy="2281238"/>
            <a:chOff x="0" y="0"/>
            <a:chExt cx="736505" cy="126766"/>
          </a:xfrm>
        </p:grpSpPr>
        <p:sp>
          <p:nvSpPr>
            <p:cNvPr id="3" name="Freeform 3">
              <a:extLst>
                <a:ext uri="{C183D7F6-B498-43B3-948B-1728B52AA6E4}">
                  <adec:decorative xmlns:adec="http://schemas.microsoft.com/office/drawing/2017/decorative" val="1"/>
                </a:ext>
              </a:extLst>
            </p:cNvPr>
            <p:cNvSpPr/>
            <p:nvPr/>
          </p:nvSpPr>
          <p:spPr>
            <a:xfrm>
              <a:off x="0" y="0"/>
              <a:ext cx="736505" cy="126766"/>
            </a:xfrm>
            <a:custGeom>
              <a:avLst/>
              <a:gdLst/>
              <a:ahLst/>
              <a:cxnLst/>
              <a:rect l="l" t="t" r="r" b="b"/>
              <a:pathLst>
                <a:path w="736505" h="126766">
                  <a:moveTo>
                    <a:pt x="203200" y="0"/>
                  </a:moveTo>
                  <a:lnTo>
                    <a:pt x="533305" y="0"/>
                  </a:lnTo>
                  <a:lnTo>
                    <a:pt x="736505" y="126766"/>
                  </a:lnTo>
                  <a:lnTo>
                    <a:pt x="0" y="126766"/>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482505" cy="164866"/>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1525897" y="0"/>
            <a:ext cx="13253936" cy="2281238"/>
            <a:chOff x="0" y="0"/>
            <a:chExt cx="736505" cy="126766"/>
          </a:xfrm>
        </p:grpSpPr>
        <p:sp>
          <p:nvSpPr>
            <p:cNvPr id="6" name="Freeform 6">
              <a:extLst>
                <a:ext uri="{C183D7F6-B498-43B3-948B-1728B52AA6E4}">
                  <adec:decorative xmlns:adec="http://schemas.microsoft.com/office/drawing/2017/decorative" val="1"/>
                </a:ext>
              </a:extLst>
            </p:cNvPr>
            <p:cNvSpPr/>
            <p:nvPr/>
          </p:nvSpPr>
          <p:spPr>
            <a:xfrm>
              <a:off x="0" y="0"/>
              <a:ext cx="736505" cy="126766"/>
            </a:xfrm>
            <a:custGeom>
              <a:avLst/>
              <a:gdLst/>
              <a:ahLst/>
              <a:cxnLst/>
              <a:rect l="l" t="t" r="r" b="b"/>
              <a:pathLst>
                <a:path w="736505" h="126766">
                  <a:moveTo>
                    <a:pt x="203200" y="0"/>
                  </a:moveTo>
                  <a:lnTo>
                    <a:pt x="533305" y="0"/>
                  </a:lnTo>
                  <a:lnTo>
                    <a:pt x="736505" y="126766"/>
                  </a:lnTo>
                  <a:lnTo>
                    <a:pt x="0" y="126766"/>
                  </a:lnTo>
                  <a:lnTo>
                    <a:pt x="203200" y="0"/>
                  </a:lnTo>
                  <a:close/>
                </a:path>
              </a:pathLst>
            </a:custGeom>
            <a:solidFill>
              <a:srgbClr val="A20E20"/>
            </a:solidFill>
          </p:spPr>
          <p:txBody>
            <a:bodyPr/>
            <a:lstStyle/>
            <a:p>
              <a:endParaRPr lang="en-US"/>
            </a:p>
          </p:txBody>
        </p:sp>
        <p:sp>
          <p:nvSpPr>
            <p:cNvPr id="7" name="TextBox 7"/>
            <p:cNvSpPr txBox="1"/>
            <p:nvPr/>
          </p:nvSpPr>
          <p:spPr>
            <a:xfrm>
              <a:off x="127000" y="-38100"/>
              <a:ext cx="482505" cy="164866"/>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rot="-10800000">
            <a:off x="-4109936" y="2223418"/>
            <a:ext cx="7887857" cy="3635428"/>
            <a:chOff x="0" y="0"/>
            <a:chExt cx="406400" cy="187305"/>
          </a:xfrm>
        </p:grpSpPr>
        <p:sp>
          <p:nvSpPr>
            <p:cNvPr id="9" name="Freeform 9">
              <a:extLst>
                <a:ext uri="{C183D7F6-B498-43B3-948B-1728B52AA6E4}">
                  <adec:decorative xmlns:adec="http://schemas.microsoft.com/office/drawing/2017/decorative" val="1"/>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US"/>
            </a:p>
          </p:txBody>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rot="-10800000">
            <a:off x="-4109936" y="0"/>
            <a:ext cx="13253936" cy="2281238"/>
            <a:chOff x="0" y="0"/>
            <a:chExt cx="736505" cy="126766"/>
          </a:xfrm>
        </p:grpSpPr>
        <p:sp>
          <p:nvSpPr>
            <p:cNvPr id="12" name="Freeform 12">
              <a:extLst>
                <a:ext uri="{C183D7F6-B498-43B3-948B-1728B52AA6E4}">
                  <adec:decorative xmlns:adec="http://schemas.microsoft.com/office/drawing/2017/decorative" val="1"/>
                </a:ext>
              </a:extLst>
            </p:cNvPr>
            <p:cNvSpPr/>
            <p:nvPr/>
          </p:nvSpPr>
          <p:spPr>
            <a:xfrm>
              <a:off x="0" y="0"/>
              <a:ext cx="736505" cy="126766"/>
            </a:xfrm>
            <a:custGeom>
              <a:avLst/>
              <a:gdLst/>
              <a:ahLst/>
              <a:cxnLst/>
              <a:rect l="l" t="t" r="r" b="b"/>
              <a:pathLst>
                <a:path w="736505" h="126766">
                  <a:moveTo>
                    <a:pt x="203200" y="0"/>
                  </a:moveTo>
                  <a:lnTo>
                    <a:pt x="533305" y="0"/>
                  </a:lnTo>
                  <a:lnTo>
                    <a:pt x="736505" y="126766"/>
                  </a:lnTo>
                  <a:lnTo>
                    <a:pt x="0" y="126766"/>
                  </a:lnTo>
                  <a:lnTo>
                    <a:pt x="203200" y="0"/>
                  </a:lnTo>
                  <a:close/>
                </a:path>
              </a:pathLst>
            </a:custGeom>
            <a:solidFill>
              <a:srgbClr val="A20E20"/>
            </a:solidFill>
          </p:spPr>
          <p:txBody>
            <a:bodyPr/>
            <a:lstStyle/>
            <a:p>
              <a:endParaRPr lang="en-US"/>
            </a:p>
          </p:txBody>
        </p:sp>
        <p:sp>
          <p:nvSpPr>
            <p:cNvPr id="13" name="TextBox 13"/>
            <p:cNvSpPr txBox="1"/>
            <p:nvPr/>
          </p:nvSpPr>
          <p:spPr>
            <a:xfrm>
              <a:off x="127000" y="-38100"/>
              <a:ext cx="482505" cy="164866"/>
            </a:xfrm>
            <a:prstGeom prst="rect">
              <a:avLst/>
            </a:prstGeom>
          </p:spPr>
          <p:txBody>
            <a:bodyPr lIns="50800" tIns="50800" rIns="50800" bIns="50800" rtlCol="0" anchor="ctr"/>
            <a:lstStyle/>
            <a:p>
              <a:pPr algn="ctr">
                <a:lnSpc>
                  <a:spcPts val="2100"/>
                </a:lnSpc>
              </a:pPr>
              <a:endParaRPr/>
            </a:p>
          </p:txBody>
        </p:sp>
      </p:grpSp>
      <p:graphicFrame>
        <p:nvGraphicFramePr>
          <p:cNvPr id="14" name="Table 14"/>
          <p:cNvGraphicFramePr>
            <a:graphicFrameLocks noGrp="1"/>
          </p:cNvGraphicFramePr>
          <p:nvPr/>
        </p:nvGraphicFramePr>
        <p:xfrm>
          <a:off x="2517032" y="2654192"/>
          <a:ext cx="9223537" cy="6409308"/>
        </p:xfrm>
        <a:graphic>
          <a:graphicData uri="http://schemas.openxmlformats.org/drawingml/2006/table">
            <a:tbl>
              <a:tblPr/>
              <a:tblGrid>
                <a:gridCol w="2230273">
                  <a:extLst>
                    <a:ext uri="{9D8B030D-6E8A-4147-A177-3AD203B41FA5}">
                      <a16:colId xmlns:a16="http://schemas.microsoft.com/office/drawing/2014/main" val="20000"/>
                    </a:ext>
                  </a:extLst>
                </a:gridCol>
                <a:gridCol w="6993264">
                  <a:extLst>
                    <a:ext uri="{9D8B030D-6E8A-4147-A177-3AD203B41FA5}">
                      <a16:colId xmlns:a16="http://schemas.microsoft.com/office/drawing/2014/main" val="20001"/>
                    </a:ext>
                  </a:extLst>
                </a:gridCol>
              </a:tblGrid>
              <a:tr h="1064704">
                <a:tc>
                  <a:txBody>
                    <a:bodyPr/>
                    <a:lstStyle/>
                    <a:p>
                      <a:pPr algn="ctr">
                        <a:lnSpc>
                          <a:spcPts val="4480"/>
                        </a:lnSpc>
                        <a:defRPr/>
                      </a:pPr>
                      <a:r>
                        <a:rPr lang="en-US" sz="3200">
                          <a:solidFill>
                            <a:srgbClr val="A20E20"/>
                          </a:solidFill>
                          <a:latin typeface="Helios"/>
                          <a:ea typeface="Helios"/>
                          <a:cs typeface="Helios"/>
                          <a:sym typeface="Helios"/>
                        </a:rPr>
                        <a:t>4</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4480"/>
                        </a:lnSpc>
                        <a:defRPr/>
                      </a:pPr>
                      <a:r>
                        <a:rPr lang="en-US" sz="3200">
                          <a:solidFill>
                            <a:srgbClr val="2A2E3A"/>
                          </a:solidFill>
                          <a:latin typeface="Helios"/>
                          <a:ea typeface="Helios"/>
                          <a:cs typeface="Helios"/>
                          <a:sym typeface="Helios"/>
                        </a:rPr>
                        <a:t>Why Power Automate?</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1064704">
                <a:tc>
                  <a:txBody>
                    <a:bodyPr/>
                    <a:lstStyle/>
                    <a:p>
                      <a:pPr algn="ctr">
                        <a:lnSpc>
                          <a:spcPts val="4480"/>
                        </a:lnSpc>
                        <a:defRPr/>
                      </a:pPr>
                      <a:r>
                        <a:rPr lang="en-US" sz="3200">
                          <a:solidFill>
                            <a:srgbClr val="A20E20"/>
                          </a:solidFill>
                          <a:latin typeface="Helios"/>
                          <a:ea typeface="Helios"/>
                          <a:cs typeface="Helios"/>
                          <a:sym typeface="Helios"/>
                        </a:rPr>
                        <a:t>5</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4480"/>
                        </a:lnSpc>
                        <a:defRPr/>
                      </a:pPr>
                      <a:r>
                        <a:rPr lang="en-US" sz="3200">
                          <a:solidFill>
                            <a:srgbClr val="2A2E3A"/>
                          </a:solidFill>
                          <a:latin typeface="Helios"/>
                          <a:ea typeface="Helios"/>
                          <a:cs typeface="Helios"/>
                          <a:sym typeface="Helios"/>
                        </a:rPr>
                        <a:t>Tools &amp; Setup</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1075246">
                <a:tc>
                  <a:txBody>
                    <a:bodyPr/>
                    <a:lstStyle/>
                    <a:p>
                      <a:pPr algn="ctr">
                        <a:lnSpc>
                          <a:spcPts val="4480"/>
                        </a:lnSpc>
                        <a:defRPr/>
                      </a:pPr>
                      <a:r>
                        <a:rPr lang="en-US" sz="3200" b="1">
                          <a:solidFill>
                            <a:srgbClr val="A20E20"/>
                          </a:solidFill>
                          <a:latin typeface="Helios Bold"/>
                          <a:ea typeface="Helios Bold"/>
                          <a:cs typeface="Helios Bold"/>
                          <a:sym typeface="Helios Bold"/>
                        </a:rPr>
                        <a:t>6</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4480"/>
                        </a:lnSpc>
                        <a:defRPr/>
                      </a:pPr>
                      <a:r>
                        <a:rPr lang="en-US" sz="3200">
                          <a:solidFill>
                            <a:srgbClr val="2A2E3A"/>
                          </a:solidFill>
                          <a:latin typeface="Helios"/>
                          <a:ea typeface="Helios"/>
                          <a:cs typeface="Helios"/>
                          <a:sym typeface="Helios"/>
                        </a:rPr>
                        <a:t>Automated Workflow Breakdown</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1075246">
                <a:tc>
                  <a:txBody>
                    <a:bodyPr/>
                    <a:lstStyle/>
                    <a:p>
                      <a:pPr algn="ctr">
                        <a:lnSpc>
                          <a:spcPts val="4480"/>
                        </a:lnSpc>
                        <a:defRPr/>
                      </a:pPr>
                      <a:r>
                        <a:rPr lang="en-US" sz="3200" b="1">
                          <a:solidFill>
                            <a:srgbClr val="A20E20"/>
                          </a:solidFill>
                          <a:latin typeface="Helios Bold"/>
                          <a:ea typeface="Helios Bold"/>
                          <a:cs typeface="Helios Bold"/>
                          <a:sym typeface="Helios Bold"/>
                        </a:rPr>
                        <a:t>7</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4480"/>
                        </a:lnSpc>
                        <a:defRPr/>
                      </a:pPr>
                      <a:r>
                        <a:rPr lang="en-US" sz="3200">
                          <a:solidFill>
                            <a:srgbClr val="2A2E3A"/>
                          </a:solidFill>
                          <a:latin typeface="Helios"/>
                          <a:ea typeface="Helios"/>
                          <a:cs typeface="Helios"/>
                          <a:sym typeface="Helios"/>
                        </a:rPr>
                        <a:t>Live Demostration</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1064704">
                <a:tc>
                  <a:txBody>
                    <a:bodyPr/>
                    <a:lstStyle/>
                    <a:p>
                      <a:pPr algn="ctr">
                        <a:lnSpc>
                          <a:spcPts val="4480"/>
                        </a:lnSpc>
                        <a:defRPr/>
                      </a:pPr>
                      <a:r>
                        <a:rPr lang="en-US" sz="3200">
                          <a:solidFill>
                            <a:srgbClr val="A20E20"/>
                          </a:solidFill>
                          <a:latin typeface="Helios"/>
                          <a:ea typeface="Helios"/>
                          <a:cs typeface="Helios"/>
                          <a:sym typeface="Helios"/>
                        </a:rPr>
                        <a:t>8</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4480"/>
                        </a:lnSpc>
                        <a:defRPr/>
                      </a:pPr>
                      <a:r>
                        <a:rPr lang="en-US" sz="3200">
                          <a:solidFill>
                            <a:srgbClr val="2A2E3A"/>
                          </a:solidFill>
                          <a:latin typeface="Helios"/>
                          <a:ea typeface="Helios"/>
                          <a:cs typeface="Helios"/>
                          <a:sym typeface="Helios"/>
                        </a:rPr>
                        <a:t>Other Use Cases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r h="1064704">
                <a:tc>
                  <a:txBody>
                    <a:bodyPr/>
                    <a:lstStyle/>
                    <a:p>
                      <a:pPr algn="ctr">
                        <a:lnSpc>
                          <a:spcPts val="4480"/>
                        </a:lnSpc>
                        <a:defRPr/>
                      </a:pPr>
                      <a:r>
                        <a:rPr lang="en-US" sz="3200">
                          <a:solidFill>
                            <a:srgbClr val="A20E20"/>
                          </a:solidFill>
                          <a:latin typeface="Helios"/>
                          <a:ea typeface="Helios"/>
                          <a:cs typeface="Helios"/>
                          <a:sym typeface="Helios"/>
                        </a:rPr>
                        <a:t>9</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4480"/>
                        </a:lnSpc>
                        <a:defRPr/>
                      </a:pPr>
                      <a:r>
                        <a:rPr lang="en-US" sz="3200">
                          <a:solidFill>
                            <a:srgbClr val="2A2E3A"/>
                          </a:solidFill>
                          <a:latin typeface="Helios"/>
                          <a:ea typeface="Helios"/>
                          <a:cs typeface="Helios"/>
                          <a:sym typeface="Helios"/>
                        </a:rPr>
                        <a:t>Lessons Learned</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5" name="TextBox 15"/>
          <p:cNvSpPr txBox="1"/>
          <p:nvPr/>
        </p:nvSpPr>
        <p:spPr>
          <a:xfrm>
            <a:off x="1443234" y="497681"/>
            <a:ext cx="4669373" cy="1285875"/>
          </a:xfrm>
          <a:prstGeom prst="rect">
            <a:avLst/>
          </a:prstGeom>
        </p:spPr>
        <p:txBody>
          <a:bodyPr lIns="0" tIns="0" rIns="0" bIns="0" rtlCol="0" anchor="t">
            <a:spAutoFit/>
          </a:bodyPr>
          <a:lstStyle/>
          <a:p>
            <a:pPr algn="ctr">
              <a:lnSpc>
                <a:spcPts val="10199"/>
              </a:lnSpc>
            </a:pPr>
            <a:r>
              <a:rPr lang="en-US" sz="8499" b="1">
                <a:solidFill>
                  <a:srgbClr val="FFFFFF"/>
                </a:solidFill>
                <a:latin typeface="TT Hoves Bold"/>
                <a:ea typeface="TT Hoves Bold"/>
                <a:cs typeface="TT Hoves Bold"/>
                <a:sym typeface="TT Hoves Bold"/>
              </a:rPr>
              <a:t>Agenda</a:t>
            </a:r>
          </a:p>
        </p:txBody>
      </p:sp>
      <p:grpSp>
        <p:nvGrpSpPr>
          <p:cNvPr id="16" name="Group 16"/>
          <p:cNvGrpSpPr/>
          <p:nvPr/>
        </p:nvGrpSpPr>
        <p:grpSpPr>
          <a:xfrm rot="-10800000">
            <a:off x="8676740" y="0"/>
            <a:ext cx="13253936" cy="2281238"/>
            <a:chOff x="0" y="0"/>
            <a:chExt cx="736505" cy="126766"/>
          </a:xfrm>
        </p:grpSpPr>
        <p:sp>
          <p:nvSpPr>
            <p:cNvPr id="17" name="Freeform 17">
              <a:extLst>
                <a:ext uri="{C183D7F6-B498-43B3-948B-1728B52AA6E4}">
                  <adec:decorative xmlns:adec="http://schemas.microsoft.com/office/drawing/2017/decorative" val="1"/>
                </a:ext>
              </a:extLst>
            </p:cNvPr>
            <p:cNvSpPr/>
            <p:nvPr/>
          </p:nvSpPr>
          <p:spPr>
            <a:xfrm>
              <a:off x="0" y="0"/>
              <a:ext cx="736505" cy="126766"/>
            </a:xfrm>
            <a:custGeom>
              <a:avLst/>
              <a:gdLst/>
              <a:ahLst/>
              <a:cxnLst/>
              <a:rect l="l" t="t" r="r" b="b"/>
              <a:pathLst>
                <a:path w="736505" h="126766">
                  <a:moveTo>
                    <a:pt x="203200" y="0"/>
                  </a:moveTo>
                  <a:lnTo>
                    <a:pt x="533305" y="0"/>
                  </a:lnTo>
                  <a:lnTo>
                    <a:pt x="736505" y="126766"/>
                  </a:lnTo>
                  <a:lnTo>
                    <a:pt x="0" y="126766"/>
                  </a:lnTo>
                  <a:lnTo>
                    <a:pt x="203200" y="0"/>
                  </a:lnTo>
                  <a:close/>
                </a:path>
              </a:pathLst>
            </a:custGeom>
            <a:solidFill>
              <a:srgbClr val="A20E20"/>
            </a:solidFill>
          </p:spPr>
          <p:txBody>
            <a:bodyPr/>
            <a:lstStyle/>
            <a:p>
              <a:endParaRPr lang="en-US"/>
            </a:p>
          </p:txBody>
        </p:sp>
        <p:sp>
          <p:nvSpPr>
            <p:cNvPr id="18" name="TextBox 18"/>
            <p:cNvSpPr txBox="1"/>
            <p:nvPr/>
          </p:nvSpPr>
          <p:spPr>
            <a:xfrm>
              <a:off x="127000" y="-38100"/>
              <a:ext cx="482505" cy="164866"/>
            </a:xfrm>
            <a:prstGeom prst="rect">
              <a:avLst/>
            </a:prstGeom>
          </p:spPr>
          <p:txBody>
            <a:bodyPr lIns="50800" tIns="50800" rIns="50800" bIns="50800" rtlCol="0" anchor="ctr"/>
            <a:lstStyle/>
            <a:p>
              <a:pPr algn="ctr">
                <a:lnSpc>
                  <a:spcPts val="2100"/>
                </a:lnSpc>
              </a:pPr>
              <a:endParaRPr/>
            </a:p>
          </p:txBody>
        </p:sp>
      </p:grpSp>
      <p:sp>
        <p:nvSpPr>
          <p:cNvPr id="19" name="Freeform 19"/>
          <p:cNvSpPr/>
          <p:nvPr/>
        </p:nvSpPr>
        <p:spPr>
          <a:xfrm>
            <a:off x="10937053" y="2330225"/>
            <a:ext cx="7057241" cy="7057241"/>
          </a:xfrm>
          <a:custGeom>
            <a:avLst/>
            <a:gdLst/>
            <a:ahLst/>
            <a:cxnLst/>
            <a:rect l="l" t="t" r="r" b="b"/>
            <a:pathLst>
              <a:path w="7057241" h="7057241">
                <a:moveTo>
                  <a:pt x="0" y="0"/>
                </a:moveTo>
                <a:lnTo>
                  <a:pt x="7057241" y="0"/>
                </a:lnTo>
                <a:lnTo>
                  <a:pt x="7057241" y="7057241"/>
                </a:lnTo>
                <a:lnTo>
                  <a:pt x="0" y="7057241"/>
                </a:lnTo>
                <a:lnTo>
                  <a:pt x="0" y="0"/>
                </a:lnTo>
                <a:close/>
              </a:path>
            </a:pathLst>
          </a:custGeom>
          <a:blipFill>
            <a:blip r:embed="rId2">
              <a:alphaModFix amt="65000"/>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7623" y="9258300"/>
            <a:ext cx="5765006" cy="1028700"/>
            <a:chOff x="0" y="0"/>
            <a:chExt cx="7686674" cy="1371600"/>
          </a:xfrm>
        </p:grpSpPr>
        <p:grpSp>
          <p:nvGrpSpPr>
            <p:cNvPr id="3" name="Group 3"/>
            <p:cNvGrpSpPr/>
            <p:nvPr/>
          </p:nvGrpSpPr>
          <p:grpSpPr>
            <a:xfrm>
              <a:off x="0" y="0"/>
              <a:ext cx="7686674" cy="1371600"/>
              <a:chOff x="0" y="0"/>
              <a:chExt cx="1049690" cy="187305"/>
            </a:xfrm>
          </p:grpSpPr>
          <p:sp>
            <p:nvSpPr>
              <p:cNvPr id="4" name="Freeform 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5" name="TextBox 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7" name="Group 7"/>
          <p:cNvGrpSpPr/>
          <p:nvPr/>
        </p:nvGrpSpPr>
        <p:grpSpPr>
          <a:xfrm>
            <a:off x="1706071" y="3141387"/>
            <a:ext cx="4578325" cy="1073376"/>
            <a:chOff x="0" y="0"/>
            <a:chExt cx="1205814" cy="282700"/>
          </a:xfrm>
        </p:grpSpPr>
        <p:sp>
          <p:nvSpPr>
            <p:cNvPr id="8" name="Freeform 8" descr="grey box with the text mission"/>
            <p:cNvSpPr/>
            <p:nvPr/>
          </p:nvSpPr>
          <p:spPr>
            <a:xfrm>
              <a:off x="0" y="0"/>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txBody>
            <a:bodyPr/>
            <a:lstStyle/>
            <a:p>
              <a:endParaRPr lang="en-US"/>
            </a:p>
          </p:txBody>
        </p:sp>
        <p:sp>
          <p:nvSpPr>
            <p:cNvPr id="9" name="TextBox 9"/>
            <p:cNvSpPr txBox="1"/>
            <p:nvPr/>
          </p:nvSpPr>
          <p:spPr>
            <a:xfrm>
              <a:off x="0" y="-57150"/>
              <a:ext cx="1205814" cy="339850"/>
            </a:xfrm>
            <a:prstGeom prst="rect">
              <a:avLst/>
            </a:prstGeom>
          </p:spPr>
          <p:txBody>
            <a:bodyPr lIns="50800" tIns="50800" rIns="50800" bIns="50800" rtlCol="0" anchor="ctr"/>
            <a:lstStyle/>
            <a:p>
              <a:pPr algn="ctr">
                <a:lnSpc>
                  <a:spcPts val="4199"/>
                </a:lnSpc>
              </a:pPr>
              <a:r>
                <a:rPr lang="en-US" sz="2999" b="1">
                  <a:solidFill>
                    <a:srgbClr val="000000"/>
                  </a:solidFill>
                  <a:latin typeface="Helios Bold"/>
                  <a:ea typeface="Helios Bold"/>
                  <a:cs typeface="Helios Bold"/>
                  <a:sym typeface="Helios Bold"/>
                </a:rPr>
                <a:t>Manual Onboarding</a:t>
              </a:r>
            </a:p>
          </p:txBody>
        </p:sp>
      </p:grpSp>
      <p:grpSp>
        <p:nvGrpSpPr>
          <p:cNvPr id="10" name="Group 10"/>
          <p:cNvGrpSpPr/>
          <p:nvPr/>
        </p:nvGrpSpPr>
        <p:grpSpPr>
          <a:xfrm>
            <a:off x="11220556" y="3139524"/>
            <a:ext cx="4578325" cy="1073376"/>
            <a:chOff x="0" y="0"/>
            <a:chExt cx="1205814" cy="282700"/>
          </a:xfrm>
        </p:grpSpPr>
        <p:sp>
          <p:nvSpPr>
            <p:cNvPr id="11" name="Freeform 11" descr="grey box with a text that says vision"/>
            <p:cNvSpPr/>
            <p:nvPr/>
          </p:nvSpPr>
          <p:spPr>
            <a:xfrm>
              <a:off x="0" y="0"/>
              <a:ext cx="1205814" cy="282700"/>
            </a:xfrm>
            <a:custGeom>
              <a:avLst/>
              <a:gdLst/>
              <a:ahLst/>
              <a:cxnLst/>
              <a:rect l="l" t="t" r="r" b="b"/>
              <a:pathLst>
                <a:path w="1205814" h="282700">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txBody>
            <a:bodyPr/>
            <a:lstStyle/>
            <a:p>
              <a:endParaRPr lang="en-US"/>
            </a:p>
          </p:txBody>
        </p:sp>
        <p:sp>
          <p:nvSpPr>
            <p:cNvPr id="12" name="TextBox 12"/>
            <p:cNvSpPr txBox="1"/>
            <p:nvPr/>
          </p:nvSpPr>
          <p:spPr>
            <a:xfrm>
              <a:off x="0" y="-57150"/>
              <a:ext cx="1205814" cy="339850"/>
            </a:xfrm>
            <a:prstGeom prst="rect">
              <a:avLst/>
            </a:prstGeom>
          </p:spPr>
          <p:txBody>
            <a:bodyPr lIns="50800" tIns="50800" rIns="50800" bIns="50800" rtlCol="0" anchor="ctr"/>
            <a:lstStyle/>
            <a:p>
              <a:pPr algn="ctr">
                <a:lnSpc>
                  <a:spcPts val="4199"/>
                </a:lnSpc>
              </a:pPr>
              <a:r>
                <a:rPr lang="en-US" sz="2999" b="1">
                  <a:solidFill>
                    <a:srgbClr val="000000"/>
                  </a:solidFill>
                  <a:latin typeface="Helios Bold"/>
                  <a:ea typeface="Helios Bold"/>
                  <a:cs typeface="Helios Bold"/>
                  <a:sym typeface="Helios Bold"/>
                </a:rPr>
                <a:t>Automated Onboarding</a:t>
              </a:r>
            </a:p>
          </p:txBody>
        </p:sp>
      </p:grpSp>
      <p:sp>
        <p:nvSpPr>
          <p:cNvPr id="13" name="TextBox 13"/>
          <p:cNvSpPr txBox="1"/>
          <p:nvPr/>
        </p:nvSpPr>
        <p:spPr>
          <a:xfrm>
            <a:off x="1028700" y="1019175"/>
            <a:ext cx="15231991" cy="1543050"/>
          </a:xfrm>
          <a:prstGeom prst="rect">
            <a:avLst/>
          </a:prstGeom>
        </p:spPr>
        <p:txBody>
          <a:bodyPr lIns="0" tIns="0" rIns="0" bIns="0" rtlCol="0" anchor="t">
            <a:spAutoFit/>
          </a:bodyPr>
          <a:lstStyle/>
          <a:p>
            <a:pPr algn="l">
              <a:lnSpc>
                <a:spcPts val="6840"/>
              </a:lnSpc>
            </a:pPr>
            <a:r>
              <a:rPr lang="en-US" sz="5700" b="1">
                <a:solidFill>
                  <a:srgbClr val="A20E20"/>
                </a:solidFill>
                <a:latin typeface="TT Hoves Bold"/>
                <a:ea typeface="TT Hoves Bold"/>
                <a:cs typeface="TT Hoves Bold"/>
                <a:sym typeface="TT Hoves Bold"/>
              </a:rPr>
              <a:t>The Problem</a:t>
            </a:r>
          </a:p>
          <a:p>
            <a:pPr algn="l">
              <a:lnSpc>
                <a:spcPts val="5280"/>
              </a:lnSpc>
            </a:pPr>
            <a:r>
              <a:rPr lang="en-US" sz="4400" b="1">
                <a:solidFill>
                  <a:srgbClr val="A20E20"/>
                </a:solidFill>
                <a:latin typeface="TT Hoves Bold"/>
                <a:ea typeface="TT Hoves Bold"/>
                <a:cs typeface="TT Hoves Bold"/>
                <a:sym typeface="TT Hoves Bold"/>
              </a:rPr>
              <a:t>Inefficient and Risky Manual Employee Onboarding </a:t>
            </a:r>
          </a:p>
        </p:txBody>
      </p:sp>
      <p:grpSp>
        <p:nvGrpSpPr>
          <p:cNvPr id="14" name="Group 14"/>
          <p:cNvGrpSpPr/>
          <p:nvPr/>
        </p:nvGrpSpPr>
        <p:grpSpPr>
          <a:xfrm rot="-10800000">
            <a:off x="12829645" y="0"/>
            <a:ext cx="10868408" cy="5009131"/>
            <a:chOff x="0" y="0"/>
            <a:chExt cx="406400" cy="187305"/>
          </a:xfrm>
        </p:grpSpPr>
        <p:sp>
          <p:nvSpPr>
            <p:cNvPr id="15" name="Freeform 15">
              <a:extLst>
                <a:ext uri="{C183D7F6-B498-43B3-948B-1728B52AA6E4}">
                  <adec:decorative xmlns:adec="http://schemas.microsoft.com/office/drawing/2017/decorative" val="1"/>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US"/>
            </a:p>
          </p:txBody>
        </p:sp>
        <p:sp>
          <p:nvSpPr>
            <p:cNvPr id="16" name="TextBox 16"/>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2605955" y="4357488"/>
            <a:ext cx="2706898" cy="689678"/>
            <a:chOff x="0" y="0"/>
            <a:chExt cx="635000" cy="161789"/>
          </a:xfrm>
        </p:grpSpPr>
        <p:sp>
          <p:nvSpPr>
            <p:cNvPr id="18" name="Freeform 18"/>
            <p:cNvSpPr/>
            <p:nvPr/>
          </p:nvSpPr>
          <p:spPr>
            <a:xfrm>
              <a:off x="0" y="0"/>
              <a:ext cx="635000" cy="161789"/>
            </a:xfrm>
            <a:custGeom>
              <a:avLst/>
              <a:gdLst/>
              <a:ahLst/>
              <a:cxnLst/>
              <a:rect l="l" t="t" r="r" b="b"/>
              <a:pathLst>
                <a:path w="635000" h="161789">
                  <a:moveTo>
                    <a:pt x="55861" y="0"/>
                  </a:moveTo>
                  <a:lnTo>
                    <a:pt x="579139" y="0"/>
                  </a:lnTo>
                  <a:cubicBezTo>
                    <a:pt x="609990" y="0"/>
                    <a:pt x="635000" y="25010"/>
                    <a:pt x="635000" y="55861"/>
                  </a:cubicBezTo>
                  <a:lnTo>
                    <a:pt x="635000" y="105928"/>
                  </a:lnTo>
                  <a:cubicBezTo>
                    <a:pt x="635000" y="136779"/>
                    <a:pt x="609990" y="161789"/>
                    <a:pt x="579139" y="161789"/>
                  </a:cubicBezTo>
                  <a:lnTo>
                    <a:pt x="55861" y="161789"/>
                  </a:lnTo>
                  <a:cubicBezTo>
                    <a:pt x="41046" y="161789"/>
                    <a:pt x="26837" y="155903"/>
                    <a:pt x="16361" y="145427"/>
                  </a:cubicBezTo>
                  <a:cubicBezTo>
                    <a:pt x="5885" y="134952"/>
                    <a:pt x="0" y="120743"/>
                    <a:pt x="0" y="105928"/>
                  </a:cubicBezTo>
                  <a:lnTo>
                    <a:pt x="0" y="55861"/>
                  </a:lnTo>
                  <a:cubicBezTo>
                    <a:pt x="0" y="25010"/>
                    <a:pt x="25010" y="0"/>
                    <a:pt x="55861" y="0"/>
                  </a:cubicBezTo>
                  <a:close/>
                </a:path>
              </a:pathLst>
            </a:custGeom>
            <a:solidFill>
              <a:srgbClr val="A20E20"/>
            </a:solidFill>
          </p:spPr>
          <p:txBody>
            <a:bodyPr/>
            <a:lstStyle/>
            <a:p>
              <a:endParaRPr lang="en-US"/>
            </a:p>
          </p:txBody>
        </p:sp>
        <p:sp>
          <p:nvSpPr>
            <p:cNvPr id="19" name="TextBox 19"/>
            <p:cNvSpPr txBox="1"/>
            <p:nvPr/>
          </p:nvSpPr>
          <p:spPr>
            <a:xfrm>
              <a:off x="0" y="-47625"/>
              <a:ext cx="635000" cy="209414"/>
            </a:xfrm>
            <a:prstGeom prst="rect">
              <a:avLst/>
            </a:prstGeom>
          </p:spPr>
          <p:txBody>
            <a:bodyPr lIns="50800" tIns="50800" rIns="50800" bIns="50800" rtlCol="0" anchor="ctr"/>
            <a:lstStyle/>
            <a:p>
              <a:pPr algn="ctr">
                <a:lnSpc>
                  <a:spcPts val="3080"/>
                </a:lnSpc>
              </a:pPr>
              <a:r>
                <a:rPr lang="en-US" sz="2200">
                  <a:solidFill>
                    <a:srgbClr val="FFFFFF"/>
                  </a:solidFill>
                  <a:latin typeface="Helios"/>
                  <a:ea typeface="Helios"/>
                  <a:cs typeface="Helios"/>
                  <a:sym typeface="Helios"/>
                </a:rPr>
                <a:t>Ticket Submitted</a:t>
              </a:r>
            </a:p>
          </p:txBody>
        </p:sp>
      </p:grpSp>
      <p:grpSp>
        <p:nvGrpSpPr>
          <p:cNvPr id="20" name="Group 20"/>
          <p:cNvGrpSpPr/>
          <p:nvPr/>
        </p:nvGrpSpPr>
        <p:grpSpPr>
          <a:xfrm>
            <a:off x="3001833" y="5171885"/>
            <a:ext cx="2706898" cy="689678"/>
            <a:chOff x="0" y="0"/>
            <a:chExt cx="635000" cy="161789"/>
          </a:xfrm>
        </p:grpSpPr>
        <p:sp>
          <p:nvSpPr>
            <p:cNvPr id="21" name="Freeform 21"/>
            <p:cNvSpPr/>
            <p:nvPr/>
          </p:nvSpPr>
          <p:spPr>
            <a:xfrm>
              <a:off x="0" y="0"/>
              <a:ext cx="635000" cy="161789"/>
            </a:xfrm>
            <a:custGeom>
              <a:avLst/>
              <a:gdLst/>
              <a:ahLst/>
              <a:cxnLst/>
              <a:rect l="l" t="t" r="r" b="b"/>
              <a:pathLst>
                <a:path w="635000" h="161789">
                  <a:moveTo>
                    <a:pt x="55861" y="0"/>
                  </a:moveTo>
                  <a:lnTo>
                    <a:pt x="579139" y="0"/>
                  </a:lnTo>
                  <a:cubicBezTo>
                    <a:pt x="609990" y="0"/>
                    <a:pt x="635000" y="25010"/>
                    <a:pt x="635000" y="55861"/>
                  </a:cubicBezTo>
                  <a:lnTo>
                    <a:pt x="635000" y="105928"/>
                  </a:lnTo>
                  <a:cubicBezTo>
                    <a:pt x="635000" y="136779"/>
                    <a:pt x="609990" y="161789"/>
                    <a:pt x="579139" y="161789"/>
                  </a:cubicBezTo>
                  <a:lnTo>
                    <a:pt x="55861" y="161789"/>
                  </a:lnTo>
                  <a:cubicBezTo>
                    <a:pt x="41046" y="161789"/>
                    <a:pt x="26837" y="155903"/>
                    <a:pt x="16361" y="145427"/>
                  </a:cubicBezTo>
                  <a:cubicBezTo>
                    <a:pt x="5885" y="134952"/>
                    <a:pt x="0" y="120743"/>
                    <a:pt x="0" y="105928"/>
                  </a:cubicBezTo>
                  <a:lnTo>
                    <a:pt x="0" y="55861"/>
                  </a:lnTo>
                  <a:cubicBezTo>
                    <a:pt x="0" y="25010"/>
                    <a:pt x="25010" y="0"/>
                    <a:pt x="55861" y="0"/>
                  </a:cubicBezTo>
                  <a:close/>
                </a:path>
              </a:pathLst>
            </a:custGeom>
            <a:solidFill>
              <a:srgbClr val="A20E20"/>
            </a:solidFill>
          </p:spPr>
          <p:txBody>
            <a:bodyPr/>
            <a:lstStyle/>
            <a:p>
              <a:endParaRPr lang="en-US"/>
            </a:p>
          </p:txBody>
        </p:sp>
        <p:sp>
          <p:nvSpPr>
            <p:cNvPr id="22" name="TextBox 22"/>
            <p:cNvSpPr txBox="1"/>
            <p:nvPr/>
          </p:nvSpPr>
          <p:spPr>
            <a:xfrm>
              <a:off x="0" y="-47625"/>
              <a:ext cx="635000" cy="209414"/>
            </a:xfrm>
            <a:prstGeom prst="rect">
              <a:avLst/>
            </a:prstGeom>
          </p:spPr>
          <p:txBody>
            <a:bodyPr lIns="50800" tIns="50800" rIns="50800" bIns="50800" rtlCol="0" anchor="ctr"/>
            <a:lstStyle/>
            <a:p>
              <a:pPr algn="ctr">
                <a:lnSpc>
                  <a:spcPts val="3080"/>
                </a:lnSpc>
              </a:pPr>
              <a:r>
                <a:rPr lang="en-US" sz="2200">
                  <a:solidFill>
                    <a:srgbClr val="FFFFFF"/>
                  </a:solidFill>
                  <a:latin typeface="Helios"/>
                  <a:ea typeface="Helios"/>
                  <a:cs typeface="Helios"/>
                  <a:sym typeface="Helios"/>
                </a:rPr>
                <a:t>Notify HR</a:t>
              </a:r>
            </a:p>
          </p:txBody>
        </p:sp>
      </p:grpSp>
      <p:grpSp>
        <p:nvGrpSpPr>
          <p:cNvPr id="23" name="Group 23"/>
          <p:cNvGrpSpPr/>
          <p:nvPr/>
        </p:nvGrpSpPr>
        <p:grpSpPr>
          <a:xfrm>
            <a:off x="3450644" y="5985388"/>
            <a:ext cx="2706898" cy="689678"/>
            <a:chOff x="0" y="0"/>
            <a:chExt cx="635000" cy="161789"/>
          </a:xfrm>
        </p:grpSpPr>
        <p:sp>
          <p:nvSpPr>
            <p:cNvPr id="24" name="Freeform 24"/>
            <p:cNvSpPr/>
            <p:nvPr/>
          </p:nvSpPr>
          <p:spPr>
            <a:xfrm>
              <a:off x="0" y="0"/>
              <a:ext cx="635000" cy="161789"/>
            </a:xfrm>
            <a:custGeom>
              <a:avLst/>
              <a:gdLst/>
              <a:ahLst/>
              <a:cxnLst/>
              <a:rect l="l" t="t" r="r" b="b"/>
              <a:pathLst>
                <a:path w="635000" h="161789">
                  <a:moveTo>
                    <a:pt x="55861" y="0"/>
                  </a:moveTo>
                  <a:lnTo>
                    <a:pt x="579139" y="0"/>
                  </a:lnTo>
                  <a:cubicBezTo>
                    <a:pt x="609990" y="0"/>
                    <a:pt x="635000" y="25010"/>
                    <a:pt x="635000" y="55861"/>
                  </a:cubicBezTo>
                  <a:lnTo>
                    <a:pt x="635000" y="105928"/>
                  </a:lnTo>
                  <a:cubicBezTo>
                    <a:pt x="635000" y="136779"/>
                    <a:pt x="609990" y="161789"/>
                    <a:pt x="579139" y="161789"/>
                  </a:cubicBezTo>
                  <a:lnTo>
                    <a:pt x="55861" y="161789"/>
                  </a:lnTo>
                  <a:cubicBezTo>
                    <a:pt x="41046" y="161789"/>
                    <a:pt x="26837" y="155903"/>
                    <a:pt x="16361" y="145427"/>
                  </a:cubicBezTo>
                  <a:cubicBezTo>
                    <a:pt x="5885" y="134952"/>
                    <a:pt x="0" y="120743"/>
                    <a:pt x="0" y="105928"/>
                  </a:cubicBezTo>
                  <a:lnTo>
                    <a:pt x="0" y="55861"/>
                  </a:lnTo>
                  <a:cubicBezTo>
                    <a:pt x="0" y="25010"/>
                    <a:pt x="25010" y="0"/>
                    <a:pt x="55861" y="0"/>
                  </a:cubicBezTo>
                  <a:close/>
                </a:path>
              </a:pathLst>
            </a:custGeom>
            <a:solidFill>
              <a:srgbClr val="A20E20"/>
            </a:solidFill>
          </p:spPr>
          <p:txBody>
            <a:bodyPr/>
            <a:lstStyle/>
            <a:p>
              <a:endParaRPr lang="en-US"/>
            </a:p>
          </p:txBody>
        </p:sp>
        <p:sp>
          <p:nvSpPr>
            <p:cNvPr id="25" name="TextBox 25"/>
            <p:cNvSpPr txBox="1"/>
            <p:nvPr/>
          </p:nvSpPr>
          <p:spPr>
            <a:xfrm>
              <a:off x="0" y="-47625"/>
              <a:ext cx="635000" cy="209414"/>
            </a:xfrm>
            <a:prstGeom prst="rect">
              <a:avLst/>
            </a:prstGeom>
          </p:spPr>
          <p:txBody>
            <a:bodyPr lIns="50800" tIns="50800" rIns="50800" bIns="50800" rtlCol="0" anchor="ctr"/>
            <a:lstStyle/>
            <a:p>
              <a:pPr algn="ctr">
                <a:lnSpc>
                  <a:spcPts val="3080"/>
                </a:lnSpc>
              </a:pPr>
              <a:r>
                <a:rPr lang="en-US" sz="2200">
                  <a:solidFill>
                    <a:srgbClr val="FFFFFF"/>
                  </a:solidFill>
                  <a:latin typeface="Helios"/>
                  <a:ea typeface="Helios"/>
                  <a:cs typeface="Helios"/>
                  <a:sym typeface="Helios"/>
                </a:rPr>
                <a:t>Create Account</a:t>
              </a:r>
            </a:p>
          </p:txBody>
        </p:sp>
      </p:grpSp>
      <p:grpSp>
        <p:nvGrpSpPr>
          <p:cNvPr id="26" name="Group 26"/>
          <p:cNvGrpSpPr/>
          <p:nvPr/>
        </p:nvGrpSpPr>
        <p:grpSpPr>
          <a:xfrm>
            <a:off x="3959404" y="6798891"/>
            <a:ext cx="2706898" cy="689678"/>
            <a:chOff x="0" y="0"/>
            <a:chExt cx="635000" cy="161789"/>
          </a:xfrm>
        </p:grpSpPr>
        <p:sp>
          <p:nvSpPr>
            <p:cNvPr id="27" name="Freeform 27"/>
            <p:cNvSpPr/>
            <p:nvPr/>
          </p:nvSpPr>
          <p:spPr>
            <a:xfrm>
              <a:off x="0" y="0"/>
              <a:ext cx="635000" cy="161789"/>
            </a:xfrm>
            <a:custGeom>
              <a:avLst/>
              <a:gdLst/>
              <a:ahLst/>
              <a:cxnLst/>
              <a:rect l="l" t="t" r="r" b="b"/>
              <a:pathLst>
                <a:path w="635000" h="161789">
                  <a:moveTo>
                    <a:pt x="55861" y="0"/>
                  </a:moveTo>
                  <a:lnTo>
                    <a:pt x="579139" y="0"/>
                  </a:lnTo>
                  <a:cubicBezTo>
                    <a:pt x="609990" y="0"/>
                    <a:pt x="635000" y="25010"/>
                    <a:pt x="635000" y="55861"/>
                  </a:cubicBezTo>
                  <a:lnTo>
                    <a:pt x="635000" y="105928"/>
                  </a:lnTo>
                  <a:cubicBezTo>
                    <a:pt x="635000" y="136779"/>
                    <a:pt x="609990" y="161789"/>
                    <a:pt x="579139" y="161789"/>
                  </a:cubicBezTo>
                  <a:lnTo>
                    <a:pt x="55861" y="161789"/>
                  </a:lnTo>
                  <a:cubicBezTo>
                    <a:pt x="41046" y="161789"/>
                    <a:pt x="26837" y="155903"/>
                    <a:pt x="16361" y="145427"/>
                  </a:cubicBezTo>
                  <a:cubicBezTo>
                    <a:pt x="5885" y="134952"/>
                    <a:pt x="0" y="120743"/>
                    <a:pt x="0" y="105928"/>
                  </a:cubicBezTo>
                  <a:lnTo>
                    <a:pt x="0" y="55861"/>
                  </a:lnTo>
                  <a:cubicBezTo>
                    <a:pt x="0" y="25010"/>
                    <a:pt x="25010" y="0"/>
                    <a:pt x="55861" y="0"/>
                  </a:cubicBezTo>
                  <a:close/>
                </a:path>
              </a:pathLst>
            </a:custGeom>
            <a:solidFill>
              <a:srgbClr val="A20E20"/>
            </a:solidFill>
          </p:spPr>
          <p:txBody>
            <a:bodyPr/>
            <a:lstStyle/>
            <a:p>
              <a:endParaRPr lang="en-US"/>
            </a:p>
          </p:txBody>
        </p:sp>
        <p:sp>
          <p:nvSpPr>
            <p:cNvPr id="28" name="TextBox 28"/>
            <p:cNvSpPr txBox="1"/>
            <p:nvPr/>
          </p:nvSpPr>
          <p:spPr>
            <a:xfrm>
              <a:off x="0" y="-47625"/>
              <a:ext cx="635000" cy="209414"/>
            </a:xfrm>
            <a:prstGeom prst="rect">
              <a:avLst/>
            </a:prstGeom>
          </p:spPr>
          <p:txBody>
            <a:bodyPr lIns="50800" tIns="50800" rIns="50800" bIns="50800" rtlCol="0" anchor="ctr"/>
            <a:lstStyle/>
            <a:p>
              <a:pPr algn="ctr">
                <a:lnSpc>
                  <a:spcPts val="3080"/>
                </a:lnSpc>
              </a:pPr>
              <a:r>
                <a:rPr lang="en-US" sz="2200">
                  <a:solidFill>
                    <a:srgbClr val="FFFFFF"/>
                  </a:solidFill>
                  <a:latin typeface="Helios"/>
                  <a:ea typeface="Helios"/>
                  <a:cs typeface="Helios"/>
                  <a:sym typeface="Helios"/>
                </a:rPr>
                <a:t>Assign Permissions</a:t>
              </a:r>
            </a:p>
          </p:txBody>
        </p:sp>
      </p:grpSp>
      <p:grpSp>
        <p:nvGrpSpPr>
          <p:cNvPr id="29" name="Group 29"/>
          <p:cNvGrpSpPr/>
          <p:nvPr/>
        </p:nvGrpSpPr>
        <p:grpSpPr>
          <a:xfrm>
            <a:off x="4277210" y="7614646"/>
            <a:ext cx="2706898" cy="689678"/>
            <a:chOff x="0" y="0"/>
            <a:chExt cx="635000" cy="161789"/>
          </a:xfrm>
        </p:grpSpPr>
        <p:sp>
          <p:nvSpPr>
            <p:cNvPr id="30" name="Freeform 30"/>
            <p:cNvSpPr/>
            <p:nvPr/>
          </p:nvSpPr>
          <p:spPr>
            <a:xfrm>
              <a:off x="0" y="0"/>
              <a:ext cx="635000" cy="161789"/>
            </a:xfrm>
            <a:custGeom>
              <a:avLst/>
              <a:gdLst/>
              <a:ahLst/>
              <a:cxnLst/>
              <a:rect l="l" t="t" r="r" b="b"/>
              <a:pathLst>
                <a:path w="635000" h="161789">
                  <a:moveTo>
                    <a:pt x="55861" y="0"/>
                  </a:moveTo>
                  <a:lnTo>
                    <a:pt x="579139" y="0"/>
                  </a:lnTo>
                  <a:cubicBezTo>
                    <a:pt x="609990" y="0"/>
                    <a:pt x="635000" y="25010"/>
                    <a:pt x="635000" y="55861"/>
                  </a:cubicBezTo>
                  <a:lnTo>
                    <a:pt x="635000" y="105928"/>
                  </a:lnTo>
                  <a:cubicBezTo>
                    <a:pt x="635000" y="136779"/>
                    <a:pt x="609990" y="161789"/>
                    <a:pt x="579139" y="161789"/>
                  </a:cubicBezTo>
                  <a:lnTo>
                    <a:pt x="55861" y="161789"/>
                  </a:lnTo>
                  <a:cubicBezTo>
                    <a:pt x="41046" y="161789"/>
                    <a:pt x="26837" y="155903"/>
                    <a:pt x="16361" y="145427"/>
                  </a:cubicBezTo>
                  <a:cubicBezTo>
                    <a:pt x="5885" y="134952"/>
                    <a:pt x="0" y="120743"/>
                    <a:pt x="0" y="105928"/>
                  </a:cubicBezTo>
                  <a:lnTo>
                    <a:pt x="0" y="55861"/>
                  </a:lnTo>
                  <a:cubicBezTo>
                    <a:pt x="0" y="25010"/>
                    <a:pt x="25010" y="0"/>
                    <a:pt x="55861" y="0"/>
                  </a:cubicBezTo>
                  <a:close/>
                </a:path>
              </a:pathLst>
            </a:custGeom>
            <a:solidFill>
              <a:srgbClr val="A20E20"/>
            </a:solidFill>
          </p:spPr>
          <p:txBody>
            <a:bodyPr/>
            <a:lstStyle/>
            <a:p>
              <a:endParaRPr lang="en-US"/>
            </a:p>
          </p:txBody>
        </p:sp>
        <p:sp>
          <p:nvSpPr>
            <p:cNvPr id="31" name="TextBox 31"/>
            <p:cNvSpPr txBox="1"/>
            <p:nvPr/>
          </p:nvSpPr>
          <p:spPr>
            <a:xfrm>
              <a:off x="0" y="-47625"/>
              <a:ext cx="635000" cy="209414"/>
            </a:xfrm>
            <a:prstGeom prst="rect">
              <a:avLst/>
            </a:prstGeom>
          </p:spPr>
          <p:txBody>
            <a:bodyPr lIns="50800" tIns="50800" rIns="50800" bIns="50800" rtlCol="0" anchor="ctr"/>
            <a:lstStyle/>
            <a:p>
              <a:pPr algn="ctr">
                <a:lnSpc>
                  <a:spcPts val="3080"/>
                </a:lnSpc>
              </a:pPr>
              <a:r>
                <a:rPr lang="en-US" sz="2200">
                  <a:solidFill>
                    <a:srgbClr val="FFFFFF"/>
                  </a:solidFill>
                  <a:latin typeface="Helios"/>
                  <a:ea typeface="Helios"/>
                  <a:cs typeface="Helios"/>
                  <a:sym typeface="Helios"/>
                </a:rPr>
                <a:t>Notify Supervisor</a:t>
              </a:r>
            </a:p>
          </p:txBody>
        </p:sp>
      </p:grpSp>
      <p:grpSp>
        <p:nvGrpSpPr>
          <p:cNvPr id="32" name="Group 32"/>
          <p:cNvGrpSpPr/>
          <p:nvPr/>
        </p:nvGrpSpPr>
        <p:grpSpPr>
          <a:xfrm>
            <a:off x="4895117" y="8428149"/>
            <a:ext cx="2706898" cy="689678"/>
            <a:chOff x="0" y="0"/>
            <a:chExt cx="635000" cy="161789"/>
          </a:xfrm>
        </p:grpSpPr>
        <p:sp>
          <p:nvSpPr>
            <p:cNvPr id="33" name="Freeform 33"/>
            <p:cNvSpPr/>
            <p:nvPr/>
          </p:nvSpPr>
          <p:spPr>
            <a:xfrm>
              <a:off x="0" y="0"/>
              <a:ext cx="635000" cy="161789"/>
            </a:xfrm>
            <a:custGeom>
              <a:avLst/>
              <a:gdLst/>
              <a:ahLst/>
              <a:cxnLst/>
              <a:rect l="l" t="t" r="r" b="b"/>
              <a:pathLst>
                <a:path w="635000" h="161789">
                  <a:moveTo>
                    <a:pt x="55861" y="0"/>
                  </a:moveTo>
                  <a:lnTo>
                    <a:pt x="579139" y="0"/>
                  </a:lnTo>
                  <a:cubicBezTo>
                    <a:pt x="609990" y="0"/>
                    <a:pt x="635000" y="25010"/>
                    <a:pt x="635000" y="55861"/>
                  </a:cubicBezTo>
                  <a:lnTo>
                    <a:pt x="635000" y="105928"/>
                  </a:lnTo>
                  <a:cubicBezTo>
                    <a:pt x="635000" y="136779"/>
                    <a:pt x="609990" y="161789"/>
                    <a:pt x="579139" y="161789"/>
                  </a:cubicBezTo>
                  <a:lnTo>
                    <a:pt x="55861" y="161789"/>
                  </a:lnTo>
                  <a:cubicBezTo>
                    <a:pt x="41046" y="161789"/>
                    <a:pt x="26837" y="155903"/>
                    <a:pt x="16361" y="145427"/>
                  </a:cubicBezTo>
                  <a:cubicBezTo>
                    <a:pt x="5885" y="134952"/>
                    <a:pt x="0" y="120743"/>
                    <a:pt x="0" y="105928"/>
                  </a:cubicBezTo>
                  <a:lnTo>
                    <a:pt x="0" y="55861"/>
                  </a:lnTo>
                  <a:cubicBezTo>
                    <a:pt x="0" y="25010"/>
                    <a:pt x="25010" y="0"/>
                    <a:pt x="55861" y="0"/>
                  </a:cubicBezTo>
                  <a:close/>
                </a:path>
              </a:pathLst>
            </a:custGeom>
            <a:solidFill>
              <a:srgbClr val="A20E20"/>
            </a:solidFill>
          </p:spPr>
          <p:txBody>
            <a:bodyPr/>
            <a:lstStyle/>
            <a:p>
              <a:endParaRPr lang="en-US"/>
            </a:p>
          </p:txBody>
        </p:sp>
        <p:sp>
          <p:nvSpPr>
            <p:cNvPr id="34" name="TextBox 34"/>
            <p:cNvSpPr txBox="1"/>
            <p:nvPr/>
          </p:nvSpPr>
          <p:spPr>
            <a:xfrm>
              <a:off x="0" y="-47625"/>
              <a:ext cx="635000" cy="209414"/>
            </a:xfrm>
            <a:prstGeom prst="rect">
              <a:avLst/>
            </a:prstGeom>
          </p:spPr>
          <p:txBody>
            <a:bodyPr lIns="50800" tIns="50800" rIns="50800" bIns="50800" rtlCol="0" anchor="ctr"/>
            <a:lstStyle/>
            <a:p>
              <a:pPr algn="ctr">
                <a:lnSpc>
                  <a:spcPts val="3080"/>
                </a:lnSpc>
              </a:pPr>
              <a:r>
                <a:rPr lang="en-US" sz="2200">
                  <a:solidFill>
                    <a:srgbClr val="FFFFFF"/>
                  </a:solidFill>
                  <a:latin typeface="Helios"/>
                  <a:ea typeface="Helios"/>
                  <a:cs typeface="Helios"/>
                  <a:sym typeface="Helios"/>
                </a:rPr>
                <a:t>Notify SIS Admin</a:t>
              </a:r>
            </a:p>
          </p:txBody>
        </p:sp>
      </p:grpSp>
      <p:grpSp>
        <p:nvGrpSpPr>
          <p:cNvPr id="35" name="Group 35"/>
          <p:cNvGrpSpPr/>
          <p:nvPr/>
        </p:nvGrpSpPr>
        <p:grpSpPr>
          <a:xfrm>
            <a:off x="9740100" y="4852756"/>
            <a:ext cx="2706898" cy="3368949"/>
            <a:chOff x="0" y="0"/>
            <a:chExt cx="3609197" cy="4491932"/>
          </a:xfrm>
        </p:grpSpPr>
        <p:sp>
          <p:nvSpPr>
            <p:cNvPr id="36" name="Freeform 36"/>
            <p:cNvSpPr/>
            <p:nvPr/>
          </p:nvSpPr>
          <p:spPr>
            <a:xfrm>
              <a:off x="333435" y="0"/>
              <a:ext cx="2942327" cy="3572361"/>
            </a:xfrm>
            <a:custGeom>
              <a:avLst/>
              <a:gdLst/>
              <a:ahLst/>
              <a:cxnLst/>
              <a:rect l="l" t="t" r="r" b="b"/>
              <a:pathLst>
                <a:path w="2942327" h="3572361">
                  <a:moveTo>
                    <a:pt x="0" y="0"/>
                  </a:moveTo>
                  <a:lnTo>
                    <a:pt x="2942327" y="0"/>
                  </a:lnTo>
                  <a:lnTo>
                    <a:pt x="2942327" y="3572361"/>
                  </a:lnTo>
                  <a:lnTo>
                    <a:pt x="0" y="35723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7" name="Group 37"/>
            <p:cNvGrpSpPr/>
            <p:nvPr/>
          </p:nvGrpSpPr>
          <p:grpSpPr>
            <a:xfrm>
              <a:off x="0" y="3572361"/>
              <a:ext cx="3609197" cy="919571"/>
              <a:chOff x="0" y="0"/>
              <a:chExt cx="635000" cy="161789"/>
            </a:xfrm>
          </p:grpSpPr>
          <p:sp>
            <p:nvSpPr>
              <p:cNvPr id="38" name="Freeform 38"/>
              <p:cNvSpPr/>
              <p:nvPr/>
            </p:nvSpPr>
            <p:spPr>
              <a:xfrm>
                <a:off x="0" y="0"/>
                <a:ext cx="635000" cy="161789"/>
              </a:xfrm>
              <a:custGeom>
                <a:avLst/>
                <a:gdLst/>
                <a:ahLst/>
                <a:cxnLst/>
                <a:rect l="l" t="t" r="r" b="b"/>
                <a:pathLst>
                  <a:path w="635000" h="161789">
                    <a:moveTo>
                      <a:pt x="55861" y="0"/>
                    </a:moveTo>
                    <a:lnTo>
                      <a:pt x="579139" y="0"/>
                    </a:lnTo>
                    <a:cubicBezTo>
                      <a:pt x="609990" y="0"/>
                      <a:pt x="635000" y="25010"/>
                      <a:pt x="635000" y="55861"/>
                    </a:cubicBezTo>
                    <a:lnTo>
                      <a:pt x="635000" y="105928"/>
                    </a:lnTo>
                    <a:cubicBezTo>
                      <a:pt x="635000" y="136779"/>
                      <a:pt x="609990" y="161789"/>
                      <a:pt x="579139" y="161789"/>
                    </a:cubicBezTo>
                    <a:lnTo>
                      <a:pt x="55861" y="161789"/>
                    </a:lnTo>
                    <a:cubicBezTo>
                      <a:pt x="41046" y="161789"/>
                      <a:pt x="26837" y="155903"/>
                      <a:pt x="16361" y="145427"/>
                    </a:cubicBezTo>
                    <a:cubicBezTo>
                      <a:pt x="5885" y="134952"/>
                      <a:pt x="0" y="120743"/>
                      <a:pt x="0" y="105928"/>
                    </a:cubicBezTo>
                    <a:lnTo>
                      <a:pt x="0" y="55861"/>
                    </a:lnTo>
                    <a:cubicBezTo>
                      <a:pt x="0" y="25010"/>
                      <a:pt x="25010" y="0"/>
                      <a:pt x="55861" y="0"/>
                    </a:cubicBezTo>
                    <a:close/>
                  </a:path>
                </a:pathLst>
              </a:custGeom>
              <a:solidFill>
                <a:srgbClr val="A20E20"/>
              </a:solidFill>
            </p:spPr>
            <p:txBody>
              <a:bodyPr/>
              <a:lstStyle/>
              <a:p>
                <a:endParaRPr lang="en-US"/>
              </a:p>
            </p:txBody>
          </p:sp>
          <p:sp>
            <p:nvSpPr>
              <p:cNvPr id="39" name="TextBox 39"/>
              <p:cNvSpPr txBox="1"/>
              <p:nvPr/>
            </p:nvSpPr>
            <p:spPr>
              <a:xfrm>
                <a:off x="0" y="-47625"/>
                <a:ext cx="635000" cy="209414"/>
              </a:xfrm>
              <a:prstGeom prst="rect">
                <a:avLst/>
              </a:prstGeom>
            </p:spPr>
            <p:txBody>
              <a:bodyPr lIns="50800" tIns="50800" rIns="50800" bIns="50800" rtlCol="0" anchor="ctr"/>
              <a:lstStyle/>
              <a:p>
                <a:pPr algn="ctr">
                  <a:lnSpc>
                    <a:spcPts val="3080"/>
                  </a:lnSpc>
                </a:pPr>
                <a:r>
                  <a:rPr lang="en-US" sz="2200">
                    <a:solidFill>
                      <a:srgbClr val="FFFFFF"/>
                    </a:solidFill>
                    <a:latin typeface="Helios"/>
                    <a:ea typeface="Helios"/>
                    <a:cs typeface="Helios"/>
                    <a:sym typeface="Helios"/>
                  </a:rPr>
                  <a:t>HR Submits Form</a:t>
                </a:r>
              </a:p>
            </p:txBody>
          </p:sp>
        </p:grpSp>
      </p:grpSp>
      <p:grpSp>
        <p:nvGrpSpPr>
          <p:cNvPr id="40" name="Group 40"/>
          <p:cNvGrpSpPr/>
          <p:nvPr/>
        </p:nvGrpSpPr>
        <p:grpSpPr>
          <a:xfrm>
            <a:off x="14214872" y="5009131"/>
            <a:ext cx="2914005" cy="3295192"/>
            <a:chOff x="0" y="0"/>
            <a:chExt cx="3885340" cy="4393590"/>
          </a:xfrm>
        </p:grpSpPr>
        <p:sp>
          <p:nvSpPr>
            <p:cNvPr id="41" name="Freeform 41"/>
            <p:cNvSpPr/>
            <p:nvPr/>
          </p:nvSpPr>
          <p:spPr>
            <a:xfrm>
              <a:off x="0" y="0"/>
              <a:ext cx="3885340" cy="3000861"/>
            </a:xfrm>
            <a:custGeom>
              <a:avLst/>
              <a:gdLst/>
              <a:ahLst/>
              <a:cxnLst/>
              <a:rect l="l" t="t" r="r" b="b"/>
              <a:pathLst>
                <a:path w="3885340" h="3000861">
                  <a:moveTo>
                    <a:pt x="0" y="0"/>
                  </a:moveTo>
                  <a:lnTo>
                    <a:pt x="3885340" y="0"/>
                  </a:lnTo>
                  <a:lnTo>
                    <a:pt x="3885340" y="3000861"/>
                  </a:lnTo>
                  <a:lnTo>
                    <a:pt x="0" y="3000861"/>
                  </a:lnTo>
                  <a:lnTo>
                    <a:pt x="0" y="0"/>
                  </a:lnTo>
                  <a:close/>
                </a:path>
              </a:pathLst>
            </a:custGeom>
            <a:blipFill>
              <a:blip r:embed="rId5"/>
              <a:stretch>
                <a:fillRect l="-114" b="-33458"/>
              </a:stretch>
            </a:blipFill>
          </p:spPr>
          <p:txBody>
            <a:bodyPr/>
            <a:lstStyle/>
            <a:p>
              <a:endParaRPr lang="en-US"/>
            </a:p>
          </p:txBody>
        </p:sp>
        <p:sp>
          <p:nvSpPr>
            <p:cNvPr id="42" name="Freeform 42"/>
            <p:cNvSpPr/>
            <p:nvPr/>
          </p:nvSpPr>
          <p:spPr>
            <a:xfrm>
              <a:off x="1114972" y="656703"/>
              <a:ext cx="1655395" cy="1185865"/>
            </a:xfrm>
            <a:custGeom>
              <a:avLst/>
              <a:gdLst/>
              <a:ahLst/>
              <a:cxnLst/>
              <a:rect l="l" t="t" r="r" b="b"/>
              <a:pathLst>
                <a:path w="1655395" h="1185865">
                  <a:moveTo>
                    <a:pt x="0" y="0"/>
                  </a:moveTo>
                  <a:lnTo>
                    <a:pt x="1655395" y="0"/>
                  </a:lnTo>
                  <a:lnTo>
                    <a:pt x="1655395" y="1185865"/>
                  </a:lnTo>
                  <a:lnTo>
                    <a:pt x="0" y="118586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43" name="Group 43"/>
            <p:cNvGrpSpPr/>
            <p:nvPr/>
          </p:nvGrpSpPr>
          <p:grpSpPr>
            <a:xfrm>
              <a:off x="138071" y="3474019"/>
              <a:ext cx="3609197" cy="919571"/>
              <a:chOff x="0" y="0"/>
              <a:chExt cx="635000" cy="161789"/>
            </a:xfrm>
          </p:grpSpPr>
          <p:sp>
            <p:nvSpPr>
              <p:cNvPr id="44" name="Freeform 44"/>
              <p:cNvSpPr/>
              <p:nvPr/>
            </p:nvSpPr>
            <p:spPr>
              <a:xfrm>
                <a:off x="0" y="0"/>
                <a:ext cx="635000" cy="161789"/>
              </a:xfrm>
              <a:custGeom>
                <a:avLst/>
                <a:gdLst/>
                <a:ahLst/>
                <a:cxnLst/>
                <a:rect l="l" t="t" r="r" b="b"/>
                <a:pathLst>
                  <a:path w="635000" h="161789">
                    <a:moveTo>
                      <a:pt x="55861" y="0"/>
                    </a:moveTo>
                    <a:lnTo>
                      <a:pt x="579139" y="0"/>
                    </a:lnTo>
                    <a:cubicBezTo>
                      <a:pt x="609990" y="0"/>
                      <a:pt x="635000" y="25010"/>
                      <a:pt x="635000" y="55861"/>
                    </a:cubicBezTo>
                    <a:lnTo>
                      <a:pt x="635000" y="105928"/>
                    </a:lnTo>
                    <a:cubicBezTo>
                      <a:pt x="635000" y="136779"/>
                      <a:pt x="609990" y="161789"/>
                      <a:pt x="579139" y="161789"/>
                    </a:cubicBezTo>
                    <a:lnTo>
                      <a:pt x="55861" y="161789"/>
                    </a:lnTo>
                    <a:cubicBezTo>
                      <a:pt x="41046" y="161789"/>
                      <a:pt x="26837" y="155903"/>
                      <a:pt x="16361" y="145427"/>
                    </a:cubicBezTo>
                    <a:cubicBezTo>
                      <a:pt x="5885" y="134952"/>
                      <a:pt x="0" y="120743"/>
                      <a:pt x="0" y="105928"/>
                    </a:cubicBezTo>
                    <a:lnTo>
                      <a:pt x="0" y="55861"/>
                    </a:lnTo>
                    <a:cubicBezTo>
                      <a:pt x="0" y="25010"/>
                      <a:pt x="25010" y="0"/>
                      <a:pt x="55861" y="0"/>
                    </a:cubicBezTo>
                    <a:close/>
                  </a:path>
                </a:pathLst>
              </a:custGeom>
              <a:solidFill>
                <a:srgbClr val="A20E20"/>
              </a:solidFill>
            </p:spPr>
            <p:txBody>
              <a:bodyPr/>
              <a:lstStyle/>
              <a:p>
                <a:endParaRPr lang="en-US"/>
              </a:p>
            </p:txBody>
          </p:sp>
          <p:sp>
            <p:nvSpPr>
              <p:cNvPr id="45" name="TextBox 45"/>
              <p:cNvSpPr txBox="1"/>
              <p:nvPr/>
            </p:nvSpPr>
            <p:spPr>
              <a:xfrm>
                <a:off x="0" y="-57150"/>
                <a:ext cx="635000" cy="218939"/>
              </a:xfrm>
              <a:prstGeom prst="rect">
                <a:avLst/>
              </a:prstGeom>
            </p:spPr>
            <p:txBody>
              <a:bodyPr lIns="50800" tIns="50800" rIns="50800" bIns="50800" rtlCol="0" anchor="ctr"/>
              <a:lstStyle/>
              <a:p>
                <a:pPr algn="ctr">
                  <a:lnSpc>
                    <a:spcPts val="3359"/>
                  </a:lnSpc>
                </a:pPr>
                <a:r>
                  <a:rPr lang="en-US" sz="2400">
                    <a:solidFill>
                      <a:srgbClr val="FFFFFF"/>
                    </a:solidFill>
                    <a:latin typeface="Helios"/>
                    <a:ea typeface="Helios"/>
                    <a:cs typeface="Helios"/>
                    <a:sym typeface="Helios"/>
                  </a:rPr>
                  <a:t>Email Account Info</a:t>
                </a:r>
              </a:p>
            </p:txBody>
          </p:sp>
        </p:grpSp>
      </p:grpSp>
      <p:sp>
        <p:nvSpPr>
          <p:cNvPr id="46" name="Freeform 46"/>
          <p:cNvSpPr/>
          <p:nvPr/>
        </p:nvSpPr>
        <p:spPr>
          <a:xfrm>
            <a:off x="12437473" y="6209393"/>
            <a:ext cx="1804556" cy="523321"/>
          </a:xfrm>
          <a:custGeom>
            <a:avLst/>
            <a:gdLst/>
            <a:ahLst/>
            <a:cxnLst/>
            <a:rect l="l" t="t" r="r" b="b"/>
            <a:pathLst>
              <a:path w="1804556" h="523321">
                <a:moveTo>
                  <a:pt x="0" y="0"/>
                </a:moveTo>
                <a:lnTo>
                  <a:pt x="1804556" y="0"/>
                </a:lnTo>
                <a:lnTo>
                  <a:pt x="1804556" y="523321"/>
                </a:lnTo>
                <a:lnTo>
                  <a:pt x="0" y="5233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7" name="TextBox 47"/>
          <p:cNvSpPr txBox="1"/>
          <p:nvPr/>
        </p:nvSpPr>
        <p:spPr>
          <a:xfrm>
            <a:off x="4277210" y="9458822"/>
            <a:ext cx="3037221" cy="349198"/>
          </a:xfrm>
          <a:prstGeom prst="rect">
            <a:avLst/>
          </a:prstGeom>
        </p:spPr>
        <p:txBody>
          <a:bodyPr lIns="0" tIns="0" rIns="0" bIns="0" rtlCol="0" anchor="t">
            <a:spAutoFit/>
          </a:bodyPr>
          <a:lstStyle/>
          <a:p>
            <a:pPr algn="l">
              <a:lnSpc>
                <a:spcPts val="3015"/>
              </a:lnSpc>
            </a:pPr>
            <a:r>
              <a:rPr lang="en-US" sz="2154">
                <a:solidFill>
                  <a:srgbClr val="2A2E3A"/>
                </a:solidFill>
                <a:latin typeface="Helios"/>
                <a:ea typeface="Helios"/>
                <a:cs typeface="Helios"/>
                <a:sym typeface="Helios"/>
              </a:rPr>
              <a:t>6 Steps / 3 People</a:t>
            </a:r>
          </a:p>
        </p:txBody>
      </p:sp>
      <p:sp>
        <p:nvSpPr>
          <p:cNvPr id="48" name="TextBox 48"/>
          <p:cNvSpPr txBox="1"/>
          <p:nvPr/>
        </p:nvSpPr>
        <p:spPr>
          <a:xfrm>
            <a:off x="12102657" y="8702537"/>
            <a:ext cx="2474188" cy="415290"/>
          </a:xfrm>
          <a:prstGeom prst="rect">
            <a:avLst/>
          </a:prstGeom>
        </p:spPr>
        <p:txBody>
          <a:bodyPr lIns="0" tIns="0" rIns="0" bIns="0" rtlCol="0" anchor="t">
            <a:spAutoFit/>
          </a:bodyPr>
          <a:lstStyle/>
          <a:p>
            <a:pPr algn="l">
              <a:lnSpc>
                <a:spcPts val="3359"/>
              </a:lnSpc>
            </a:pPr>
            <a:r>
              <a:rPr lang="en-US" sz="2400">
                <a:solidFill>
                  <a:srgbClr val="2A2E3A"/>
                </a:solidFill>
                <a:latin typeface="Helios"/>
                <a:ea typeface="Helios"/>
                <a:cs typeface="Helios"/>
                <a:sym typeface="Helios"/>
              </a:rPr>
              <a:t>1 Step / 1 Person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6542" y="-856458"/>
            <a:ext cx="7772986" cy="7776783"/>
          </a:xfrm>
          <a:custGeom>
            <a:avLst/>
            <a:gdLst/>
            <a:ahLst/>
            <a:cxnLst/>
            <a:rect l="l" t="t" r="r" b="b"/>
            <a:pathLst>
              <a:path w="7772986" h="7776783">
                <a:moveTo>
                  <a:pt x="0" y="0"/>
                </a:moveTo>
                <a:lnTo>
                  <a:pt x="7772986" y="0"/>
                </a:lnTo>
                <a:lnTo>
                  <a:pt x="7772986" y="7776783"/>
                </a:lnTo>
                <a:lnTo>
                  <a:pt x="0" y="7776783"/>
                </a:lnTo>
                <a:lnTo>
                  <a:pt x="0" y="0"/>
                </a:lnTo>
                <a:close/>
              </a:path>
            </a:pathLst>
          </a:custGeom>
          <a:blipFill>
            <a:blip r:embed="rId3">
              <a:alphaModFix amt="23000"/>
            </a:blip>
            <a:stretch>
              <a:fillRect/>
            </a:stretch>
          </a:blipFill>
        </p:spPr>
        <p:txBody>
          <a:bodyPr/>
          <a:lstStyle/>
          <a:p>
            <a:endParaRPr lang="en-US"/>
          </a:p>
        </p:txBody>
      </p:sp>
      <p:sp>
        <p:nvSpPr>
          <p:cNvPr id="3" name="TextBox 3"/>
          <p:cNvSpPr txBox="1"/>
          <p:nvPr/>
        </p:nvSpPr>
        <p:spPr>
          <a:xfrm>
            <a:off x="1028700" y="1028700"/>
            <a:ext cx="7371857" cy="3857625"/>
          </a:xfrm>
          <a:prstGeom prst="rect">
            <a:avLst/>
          </a:prstGeom>
        </p:spPr>
        <p:txBody>
          <a:bodyPr lIns="0" tIns="0" rIns="0" bIns="0" rtlCol="0" anchor="t">
            <a:spAutoFit/>
          </a:bodyPr>
          <a:lstStyle/>
          <a:p>
            <a:pPr algn="l">
              <a:lnSpc>
                <a:spcPts val="10199"/>
              </a:lnSpc>
            </a:pPr>
            <a:r>
              <a:rPr lang="en-US" sz="8499" b="1">
                <a:solidFill>
                  <a:srgbClr val="A20E20"/>
                </a:solidFill>
                <a:latin typeface="TT Hoves Bold"/>
                <a:ea typeface="TT Hoves Bold"/>
                <a:cs typeface="TT Hoves Bold"/>
                <a:sym typeface="TT Hoves Bold"/>
              </a:rPr>
              <a:t>What is Power Automate?</a:t>
            </a:r>
          </a:p>
        </p:txBody>
      </p:sp>
      <p:sp>
        <p:nvSpPr>
          <p:cNvPr id="4" name="TextBox 4"/>
          <p:cNvSpPr txBox="1"/>
          <p:nvPr/>
        </p:nvSpPr>
        <p:spPr>
          <a:xfrm>
            <a:off x="7218812" y="962025"/>
            <a:ext cx="10040488" cy="1057275"/>
          </a:xfrm>
          <a:prstGeom prst="rect">
            <a:avLst/>
          </a:prstGeom>
        </p:spPr>
        <p:txBody>
          <a:bodyPr lIns="0" tIns="0" rIns="0" bIns="0" rtlCol="0" anchor="t">
            <a:spAutoFit/>
          </a:bodyPr>
          <a:lstStyle/>
          <a:p>
            <a:pPr algn="ctr">
              <a:lnSpc>
                <a:spcPts val="4200"/>
              </a:lnSpc>
            </a:pPr>
            <a:r>
              <a:rPr lang="en-US" sz="3000">
                <a:solidFill>
                  <a:srgbClr val="2A2E3A"/>
                </a:solidFill>
                <a:latin typeface="Helios"/>
                <a:ea typeface="Helios"/>
                <a:cs typeface="Helios"/>
                <a:sym typeface="Helios"/>
              </a:rPr>
              <a:t>Powe</a:t>
            </a:r>
            <a:r>
              <a:rPr lang="en-US" sz="3000" u="none">
                <a:solidFill>
                  <a:srgbClr val="2A2E3A"/>
                </a:solidFill>
                <a:latin typeface="Helios"/>
                <a:ea typeface="Helios"/>
                <a:cs typeface="Helios"/>
                <a:sym typeface="Helios"/>
              </a:rPr>
              <a:t>r Automate is Microsoft’s automation platform that connects apps and services to streamline repetitive tasks</a:t>
            </a:r>
          </a:p>
        </p:txBody>
      </p:sp>
      <p:sp>
        <p:nvSpPr>
          <p:cNvPr id="5" name="Freeform 5"/>
          <p:cNvSpPr/>
          <p:nvPr/>
        </p:nvSpPr>
        <p:spPr>
          <a:xfrm>
            <a:off x="1594879" y="5271690"/>
            <a:ext cx="4425958" cy="3601245"/>
          </a:xfrm>
          <a:custGeom>
            <a:avLst/>
            <a:gdLst/>
            <a:ahLst/>
            <a:cxnLst/>
            <a:rect l="l" t="t" r="r" b="b"/>
            <a:pathLst>
              <a:path w="4425958" h="3601245">
                <a:moveTo>
                  <a:pt x="0" y="0"/>
                </a:moveTo>
                <a:lnTo>
                  <a:pt x="4425958" y="0"/>
                </a:lnTo>
                <a:lnTo>
                  <a:pt x="4425958" y="3601245"/>
                </a:lnTo>
                <a:lnTo>
                  <a:pt x="0" y="3601245"/>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1287623" y="9258300"/>
            <a:ext cx="5765006" cy="1028700"/>
            <a:chOff x="0" y="0"/>
            <a:chExt cx="7686674" cy="1371600"/>
          </a:xfrm>
        </p:grpSpPr>
        <p:grpSp>
          <p:nvGrpSpPr>
            <p:cNvPr id="7" name="Group 7"/>
            <p:cNvGrpSpPr/>
            <p:nvPr/>
          </p:nvGrpSpPr>
          <p:grpSpPr>
            <a:xfrm>
              <a:off x="0" y="0"/>
              <a:ext cx="7686674" cy="1371600"/>
              <a:chOff x="0" y="0"/>
              <a:chExt cx="1049690" cy="187305"/>
            </a:xfrm>
          </p:grpSpPr>
          <p:sp>
            <p:nvSpPr>
              <p:cNvPr id="8" name="Freeform 8"/>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9" name="TextBox 9"/>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11" name="Group 11"/>
          <p:cNvGrpSpPr/>
          <p:nvPr/>
        </p:nvGrpSpPr>
        <p:grpSpPr>
          <a:xfrm>
            <a:off x="8790795" y="2329516"/>
            <a:ext cx="7179542" cy="6928784"/>
            <a:chOff x="0" y="0"/>
            <a:chExt cx="9572723" cy="9238379"/>
          </a:xfrm>
        </p:grpSpPr>
        <p:sp>
          <p:nvSpPr>
            <p:cNvPr id="12" name="Freeform 12"/>
            <p:cNvSpPr/>
            <p:nvPr/>
          </p:nvSpPr>
          <p:spPr>
            <a:xfrm>
              <a:off x="71446" y="60666"/>
              <a:ext cx="2001493" cy="1766023"/>
            </a:xfrm>
            <a:custGeom>
              <a:avLst/>
              <a:gdLst/>
              <a:ahLst/>
              <a:cxnLst/>
              <a:rect l="l" t="t" r="r" b="b"/>
              <a:pathLst>
                <a:path w="2001493" h="1766023">
                  <a:moveTo>
                    <a:pt x="0" y="0"/>
                  </a:moveTo>
                  <a:lnTo>
                    <a:pt x="2001493" y="0"/>
                  </a:lnTo>
                  <a:lnTo>
                    <a:pt x="2001493" y="1766024"/>
                  </a:lnTo>
                  <a:lnTo>
                    <a:pt x="0" y="1766024"/>
                  </a:lnTo>
                  <a:lnTo>
                    <a:pt x="0" y="0"/>
                  </a:lnTo>
                  <a:close/>
                </a:path>
              </a:pathLst>
            </a:custGeom>
            <a:blipFill>
              <a:blip r:embed="rId3"/>
              <a:stretch>
                <a:fillRect l="-37110" t="-50735" r="-40387" b="-50528"/>
              </a:stretch>
            </a:blipFill>
          </p:spPr>
          <p:txBody>
            <a:bodyPr/>
            <a:lstStyle/>
            <a:p>
              <a:endParaRPr lang="en-US"/>
            </a:p>
          </p:txBody>
        </p:sp>
        <p:sp>
          <p:nvSpPr>
            <p:cNvPr id="13" name="Freeform 13"/>
            <p:cNvSpPr/>
            <p:nvPr/>
          </p:nvSpPr>
          <p:spPr>
            <a:xfrm>
              <a:off x="0" y="2296815"/>
              <a:ext cx="2144385" cy="2175921"/>
            </a:xfrm>
            <a:custGeom>
              <a:avLst/>
              <a:gdLst/>
              <a:ahLst/>
              <a:cxnLst/>
              <a:rect l="l" t="t" r="r" b="b"/>
              <a:pathLst>
                <a:path w="2144385" h="2175921">
                  <a:moveTo>
                    <a:pt x="0" y="0"/>
                  </a:moveTo>
                  <a:lnTo>
                    <a:pt x="2144385" y="0"/>
                  </a:lnTo>
                  <a:lnTo>
                    <a:pt x="2144385" y="2175920"/>
                  </a:lnTo>
                  <a:lnTo>
                    <a:pt x="0" y="2175920"/>
                  </a:lnTo>
                  <a:lnTo>
                    <a:pt x="0" y="0"/>
                  </a:lnTo>
                  <a:close/>
                </a:path>
              </a:pathLst>
            </a:custGeom>
            <a:blipFill>
              <a:blip r:embed="rId5"/>
              <a:stretch>
                <a:fillRect/>
              </a:stretch>
            </a:blipFill>
          </p:spPr>
          <p:txBody>
            <a:bodyPr/>
            <a:lstStyle/>
            <a:p>
              <a:endParaRPr lang="en-US"/>
            </a:p>
          </p:txBody>
        </p:sp>
        <p:sp>
          <p:nvSpPr>
            <p:cNvPr id="14" name="Freeform 14"/>
            <p:cNvSpPr/>
            <p:nvPr/>
          </p:nvSpPr>
          <p:spPr>
            <a:xfrm>
              <a:off x="355083" y="4942860"/>
              <a:ext cx="1526207" cy="1907759"/>
            </a:xfrm>
            <a:custGeom>
              <a:avLst/>
              <a:gdLst/>
              <a:ahLst/>
              <a:cxnLst/>
              <a:rect l="l" t="t" r="r" b="b"/>
              <a:pathLst>
                <a:path w="1526207" h="1907759">
                  <a:moveTo>
                    <a:pt x="0" y="0"/>
                  </a:moveTo>
                  <a:lnTo>
                    <a:pt x="1526207" y="0"/>
                  </a:lnTo>
                  <a:lnTo>
                    <a:pt x="1526207" y="1907759"/>
                  </a:lnTo>
                  <a:lnTo>
                    <a:pt x="0" y="1907759"/>
                  </a:lnTo>
                  <a:lnTo>
                    <a:pt x="0" y="0"/>
                  </a:lnTo>
                  <a:close/>
                </a:path>
              </a:pathLst>
            </a:custGeom>
            <a:blipFill>
              <a:blip r:embed="rId6"/>
              <a:stretch>
                <a:fillRect/>
              </a:stretch>
            </a:blipFill>
          </p:spPr>
          <p:txBody>
            <a:bodyPr/>
            <a:lstStyle/>
            <a:p>
              <a:endParaRPr lang="en-US"/>
            </a:p>
          </p:txBody>
        </p:sp>
        <p:sp>
          <p:nvSpPr>
            <p:cNvPr id="15" name="Freeform 15"/>
            <p:cNvSpPr/>
            <p:nvPr/>
          </p:nvSpPr>
          <p:spPr>
            <a:xfrm>
              <a:off x="263095" y="7320519"/>
              <a:ext cx="1618195" cy="1917860"/>
            </a:xfrm>
            <a:custGeom>
              <a:avLst/>
              <a:gdLst/>
              <a:ahLst/>
              <a:cxnLst/>
              <a:rect l="l" t="t" r="r" b="b"/>
              <a:pathLst>
                <a:path w="1618195" h="1917860">
                  <a:moveTo>
                    <a:pt x="0" y="0"/>
                  </a:moveTo>
                  <a:lnTo>
                    <a:pt x="1618195" y="0"/>
                  </a:lnTo>
                  <a:lnTo>
                    <a:pt x="1618195" y="1917860"/>
                  </a:lnTo>
                  <a:lnTo>
                    <a:pt x="0" y="1917860"/>
                  </a:lnTo>
                  <a:lnTo>
                    <a:pt x="0" y="0"/>
                  </a:lnTo>
                  <a:close/>
                </a:path>
              </a:pathLst>
            </a:custGeom>
            <a:blipFill>
              <a:blip r:embed="rId7"/>
              <a:stretch>
                <a:fillRect/>
              </a:stretch>
            </a:blipFill>
          </p:spPr>
          <p:txBody>
            <a:bodyPr/>
            <a:lstStyle/>
            <a:p>
              <a:endParaRPr lang="en-US"/>
            </a:p>
          </p:txBody>
        </p:sp>
        <p:sp>
          <p:nvSpPr>
            <p:cNvPr id="16" name="TextBox 16"/>
            <p:cNvSpPr txBox="1"/>
            <p:nvPr/>
          </p:nvSpPr>
          <p:spPr>
            <a:xfrm>
              <a:off x="2627864" y="-9525"/>
              <a:ext cx="6944859" cy="18383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a:ea typeface="Helios"/>
                  <a:cs typeface="Helios"/>
                  <a:sym typeface="Helios"/>
                </a:rPr>
                <a:t>Automa</a:t>
              </a:r>
              <a:r>
                <a:rPr lang="en-US" sz="3000" u="none">
                  <a:solidFill>
                    <a:srgbClr val="2A2E3A"/>
                  </a:solidFill>
                  <a:latin typeface="Helios"/>
                  <a:ea typeface="Helios"/>
                  <a:cs typeface="Helios"/>
                  <a:sym typeface="Helios"/>
                </a:rPr>
                <a:t>tes workflows across Microsoft Microsft 365 and third-party apps</a:t>
              </a:r>
            </a:p>
          </p:txBody>
        </p:sp>
        <p:sp>
          <p:nvSpPr>
            <p:cNvPr id="17" name="TextBox 17"/>
            <p:cNvSpPr txBox="1"/>
            <p:nvPr/>
          </p:nvSpPr>
          <p:spPr>
            <a:xfrm>
              <a:off x="2626714" y="2769768"/>
              <a:ext cx="6944859" cy="12287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a:ea typeface="Helios"/>
                  <a:cs typeface="Helios"/>
                  <a:sym typeface="Helios"/>
                </a:rPr>
                <a:t>Reduc</a:t>
              </a:r>
              <a:r>
                <a:rPr lang="en-US" sz="3000" u="none">
                  <a:solidFill>
                    <a:srgbClr val="2A2E3A"/>
                  </a:solidFill>
                  <a:latin typeface="Helios"/>
                  <a:ea typeface="Helios"/>
                  <a:cs typeface="Helios"/>
                  <a:sym typeface="Helios"/>
                </a:rPr>
                <a:t>es manual and repetitive tasks</a:t>
              </a:r>
            </a:p>
          </p:txBody>
        </p:sp>
        <p:sp>
          <p:nvSpPr>
            <p:cNvPr id="18" name="TextBox 18"/>
            <p:cNvSpPr txBox="1"/>
            <p:nvPr/>
          </p:nvSpPr>
          <p:spPr>
            <a:xfrm>
              <a:off x="2626714" y="4939460"/>
              <a:ext cx="6944859" cy="18383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a:ea typeface="Helios"/>
                  <a:cs typeface="Helios"/>
                  <a:sym typeface="Helios"/>
                </a:rPr>
                <a:t>W</a:t>
              </a:r>
              <a:r>
                <a:rPr lang="en-US" sz="3000" u="none">
                  <a:solidFill>
                    <a:srgbClr val="2A2E3A"/>
                  </a:solidFill>
                  <a:latin typeface="Helios"/>
                  <a:ea typeface="Helios"/>
                  <a:cs typeface="Helios"/>
                  <a:sym typeface="Helios"/>
                </a:rPr>
                <a:t>orks security with Azure Active Directory (Entra ID) and Microsoft Graph</a:t>
              </a:r>
            </a:p>
          </p:txBody>
        </p:sp>
        <p:sp>
          <p:nvSpPr>
            <p:cNvPr id="19" name="TextBox 19"/>
            <p:cNvSpPr txBox="1"/>
            <p:nvPr/>
          </p:nvSpPr>
          <p:spPr>
            <a:xfrm>
              <a:off x="2626714" y="7720760"/>
              <a:ext cx="6944859" cy="12287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a:ea typeface="Helios"/>
                  <a:cs typeface="Helios"/>
                  <a:sym typeface="Helios"/>
                </a:rPr>
                <a:t>Scal</a:t>
              </a:r>
              <a:r>
                <a:rPr lang="en-US" sz="3000" u="none">
                  <a:solidFill>
                    <a:srgbClr val="2A2E3A"/>
                  </a:solidFill>
                  <a:latin typeface="Helios"/>
                  <a:ea typeface="Helios"/>
                  <a:cs typeface="Helios"/>
                  <a:sym typeface="Helios"/>
                </a:rPr>
                <a:t>es from small tasks to enterprise workflows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594198" y="-1321890"/>
            <a:ext cx="21853498" cy="3863940"/>
            <a:chOff x="0" y="0"/>
            <a:chExt cx="1012092" cy="178949"/>
          </a:xfrm>
        </p:grpSpPr>
        <p:sp>
          <p:nvSpPr>
            <p:cNvPr id="3" name="Freeform 3">
              <a:extLst>
                <a:ext uri="{C183D7F6-B498-43B3-948B-1728B52AA6E4}">
                  <adec:decorative xmlns:adec="http://schemas.microsoft.com/office/drawing/2017/decorative" val="1"/>
                </a:ext>
              </a:extLst>
            </p:cNvPr>
            <p:cNvSpPr/>
            <p:nvPr/>
          </p:nvSpPr>
          <p:spPr>
            <a:xfrm>
              <a:off x="0" y="0"/>
              <a:ext cx="1012092" cy="178949"/>
            </a:xfrm>
            <a:custGeom>
              <a:avLst/>
              <a:gdLst/>
              <a:ahLst/>
              <a:cxnLst/>
              <a:rect l="l" t="t" r="r" b="b"/>
              <a:pathLst>
                <a:path w="1012092" h="178949">
                  <a:moveTo>
                    <a:pt x="203200" y="0"/>
                  </a:moveTo>
                  <a:lnTo>
                    <a:pt x="808892" y="0"/>
                  </a:lnTo>
                  <a:lnTo>
                    <a:pt x="1012092" y="178949"/>
                  </a:lnTo>
                  <a:lnTo>
                    <a:pt x="0" y="178949"/>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58092" cy="21704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3814230"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sp>
        <p:nvSpPr>
          <p:cNvPr id="10" name="Freeform 10"/>
          <p:cNvSpPr/>
          <p:nvPr/>
        </p:nvSpPr>
        <p:spPr>
          <a:xfrm>
            <a:off x="2284181" y="2700466"/>
            <a:ext cx="1835801" cy="1835801"/>
          </a:xfrm>
          <a:custGeom>
            <a:avLst/>
            <a:gdLst/>
            <a:ahLst/>
            <a:cxnLst/>
            <a:rect l="l" t="t" r="r" b="b"/>
            <a:pathLst>
              <a:path w="1835801" h="1835801">
                <a:moveTo>
                  <a:pt x="0" y="0"/>
                </a:moveTo>
                <a:lnTo>
                  <a:pt x="1835801" y="0"/>
                </a:lnTo>
                <a:lnTo>
                  <a:pt x="1835801" y="1835801"/>
                </a:lnTo>
                <a:lnTo>
                  <a:pt x="0" y="1835801"/>
                </a:lnTo>
                <a:lnTo>
                  <a:pt x="0" y="0"/>
                </a:lnTo>
                <a:close/>
              </a:path>
            </a:pathLst>
          </a:custGeom>
          <a:blipFill>
            <a:blip r:embed="rId3"/>
            <a:stretch>
              <a:fillRect/>
            </a:stretch>
          </a:blipFill>
        </p:spPr>
        <p:txBody>
          <a:bodyPr/>
          <a:lstStyle/>
          <a:p>
            <a:endParaRPr lang="en-US"/>
          </a:p>
        </p:txBody>
      </p:sp>
      <p:sp>
        <p:nvSpPr>
          <p:cNvPr id="11" name="Freeform 11"/>
          <p:cNvSpPr/>
          <p:nvPr/>
        </p:nvSpPr>
        <p:spPr>
          <a:xfrm>
            <a:off x="6214704" y="2700466"/>
            <a:ext cx="1893685" cy="1751659"/>
          </a:xfrm>
          <a:custGeom>
            <a:avLst/>
            <a:gdLst/>
            <a:ahLst/>
            <a:cxnLst/>
            <a:rect l="l" t="t" r="r" b="b"/>
            <a:pathLst>
              <a:path w="1893685" h="1751659">
                <a:moveTo>
                  <a:pt x="0" y="0"/>
                </a:moveTo>
                <a:lnTo>
                  <a:pt x="1893685" y="0"/>
                </a:lnTo>
                <a:lnTo>
                  <a:pt x="1893685" y="1751659"/>
                </a:lnTo>
                <a:lnTo>
                  <a:pt x="0" y="1751659"/>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203889" y="2700466"/>
            <a:ext cx="1983374" cy="1983374"/>
          </a:xfrm>
          <a:custGeom>
            <a:avLst/>
            <a:gdLst/>
            <a:ahLst/>
            <a:cxnLst/>
            <a:rect l="l" t="t" r="r" b="b"/>
            <a:pathLst>
              <a:path w="1983374" h="1983374">
                <a:moveTo>
                  <a:pt x="0" y="0"/>
                </a:moveTo>
                <a:lnTo>
                  <a:pt x="1983375" y="0"/>
                </a:lnTo>
                <a:lnTo>
                  <a:pt x="1983375" y="1983374"/>
                </a:lnTo>
                <a:lnTo>
                  <a:pt x="0" y="1983374"/>
                </a:lnTo>
                <a:lnTo>
                  <a:pt x="0" y="0"/>
                </a:lnTo>
                <a:close/>
              </a:path>
            </a:pathLst>
          </a:custGeom>
          <a:blipFill>
            <a:blip r:embed="rId5"/>
            <a:stretch>
              <a:fillRect/>
            </a:stretch>
          </a:blipFill>
        </p:spPr>
        <p:txBody>
          <a:bodyPr/>
          <a:lstStyle/>
          <a:p>
            <a:endParaRPr lang="en-US"/>
          </a:p>
        </p:txBody>
      </p:sp>
      <p:sp>
        <p:nvSpPr>
          <p:cNvPr id="13" name="Freeform 13"/>
          <p:cNvSpPr/>
          <p:nvPr/>
        </p:nvSpPr>
        <p:spPr>
          <a:xfrm>
            <a:off x="14282764" y="2751520"/>
            <a:ext cx="2129097" cy="1733693"/>
          </a:xfrm>
          <a:custGeom>
            <a:avLst/>
            <a:gdLst/>
            <a:ahLst/>
            <a:cxnLst/>
            <a:rect l="l" t="t" r="r" b="b"/>
            <a:pathLst>
              <a:path w="2129097" h="1733693">
                <a:moveTo>
                  <a:pt x="0" y="0"/>
                </a:moveTo>
                <a:lnTo>
                  <a:pt x="2129097" y="0"/>
                </a:lnTo>
                <a:lnTo>
                  <a:pt x="2129097" y="1733693"/>
                </a:lnTo>
                <a:lnTo>
                  <a:pt x="0" y="1733693"/>
                </a:lnTo>
                <a:lnTo>
                  <a:pt x="0" y="0"/>
                </a:lnTo>
                <a:close/>
              </a:path>
            </a:pathLst>
          </a:custGeom>
          <a:blipFill>
            <a:blip r:embed="rId6"/>
            <a:stretch>
              <a:fillRect l="-33644" t="-54712" r="-32501" b="-49427"/>
            </a:stretch>
          </a:blipFill>
        </p:spPr>
        <p:txBody>
          <a:bodyPr/>
          <a:lstStyle/>
          <a:p>
            <a:endParaRPr lang="en-US"/>
          </a:p>
        </p:txBody>
      </p:sp>
      <p:sp>
        <p:nvSpPr>
          <p:cNvPr id="14" name="TextBox 14"/>
          <p:cNvSpPr txBox="1"/>
          <p:nvPr/>
        </p:nvSpPr>
        <p:spPr>
          <a:xfrm>
            <a:off x="1028700" y="1019175"/>
            <a:ext cx="11988230" cy="1076325"/>
          </a:xfrm>
          <a:prstGeom prst="rect">
            <a:avLst/>
          </a:prstGeom>
        </p:spPr>
        <p:txBody>
          <a:bodyPr lIns="0" tIns="0" rIns="0" bIns="0" rtlCol="0" anchor="t">
            <a:spAutoFit/>
          </a:bodyPr>
          <a:lstStyle/>
          <a:p>
            <a:pPr algn="ctr">
              <a:lnSpc>
                <a:spcPts val="8400"/>
              </a:lnSpc>
            </a:pPr>
            <a:r>
              <a:rPr lang="en-US" sz="7000" b="1">
                <a:solidFill>
                  <a:srgbClr val="FFFFFF"/>
                </a:solidFill>
                <a:latin typeface="TT Hoves Bold"/>
                <a:ea typeface="TT Hoves Bold"/>
                <a:cs typeface="TT Hoves Bold"/>
                <a:sym typeface="TT Hoves Bold"/>
              </a:rPr>
              <a:t>Why Power Automate?</a:t>
            </a:r>
          </a:p>
        </p:txBody>
      </p:sp>
      <p:sp>
        <p:nvSpPr>
          <p:cNvPr id="15" name="TextBox 15"/>
          <p:cNvSpPr txBox="1"/>
          <p:nvPr/>
        </p:nvSpPr>
        <p:spPr>
          <a:xfrm>
            <a:off x="1554363" y="4636215"/>
            <a:ext cx="3295436" cy="490855"/>
          </a:xfrm>
          <a:prstGeom prst="rect">
            <a:avLst/>
          </a:prstGeom>
        </p:spPr>
        <p:txBody>
          <a:bodyPr lIns="0" tIns="0" rIns="0" bIns="0" rtlCol="0" anchor="t">
            <a:spAutoFit/>
          </a:bodyPr>
          <a:lstStyle/>
          <a:p>
            <a:pPr algn="ctr">
              <a:lnSpc>
                <a:spcPts val="3919"/>
              </a:lnSpc>
            </a:pPr>
            <a:r>
              <a:rPr lang="en-US" sz="2799" b="1">
                <a:solidFill>
                  <a:srgbClr val="2A2E3A"/>
                </a:solidFill>
                <a:latin typeface="Helios Bold"/>
                <a:ea typeface="Helios Bold"/>
                <a:cs typeface="Helios Bold"/>
                <a:sym typeface="Helios Bold"/>
              </a:rPr>
              <a:t>Google API</a:t>
            </a:r>
          </a:p>
        </p:txBody>
      </p:sp>
      <p:sp>
        <p:nvSpPr>
          <p:cNvPr id="16" name="TextBox 16"/>
          <p:cNvSpPr txBox="1"/>
          <p:nvPr/>
        </p:nvSpPr>
        <p:spPr>
          <a:xfrm>
            <a:off x="1554363" y="5241371"/>
            <a:ext cx="3450295" cy="2613025"/>
          </a:xfrm>
          <a:prstGeom prst="rect">
            <a:avLst/>
          </a:prstGeom>
        </p:spPr>
        <p:txBody>
          <a:bodyPr lIns="0" tIns="0" rIns="0" bIns="0" rtlCol="0" anchor="t">
            <a:spAutoFit/>
          </a:bodyPr>
          <a:lstStyle/>
          <a:p>
            <a:pPr algn="l">
              <a:lnSpc>
                <a:spcPts val="3499"/>
              </a:lnSpc>
            </a:pPr>
            <a:r>
              <a:rPr lang="en-US" sz="2499">
                <a:solidFill>
                  <a:srgbClr val="2A2E3A"/>
                </a:solidFill>
                <a:latin typeface="Helios"/>
                <a:ea typeface="Helios"/>
                <a:cs typeface="Helios"/>
                <a:sym typeface="Helios"/>
              </a:rPr>
              <a:t>G</a:t>
            </a:r>
            <a:r>
              <a:rPr lang="en-US" sz="2499" u="none">
                <a:solidFill>
                  <a:srgbClr val="2A2E3A"/>
                </a:solidFill>
                <a:latin typeface="Helios"/>
                <a:ea typeface="Helios"/>
                <a:cs typeface="Helios"/>
                <a:sym typeface="Helios"/>
              </a:rPr>
              <a:t>reat if you only have a Google Workspace Environment</a:t>
            </a:r>
          </a:p>
          <a:p>
            <a:pPr algn="l">
              <a:lnSpc>
                <a:spcPts val="3499"/>
              </a:lnSpc>
            </a:pPr>
            <a:endParaRPr lang="en-US" sz="2499" u="none">
              <a:solidFill>
                <a:srgbClr val="2A2E3A"/>
              </a:solidFill>
              <a:latin typeface="Helios"/>
              <a:ea typeface="Helios"/>
              <a:cs typeface="Helios"/>
              <a:sym typeface="Helios"/>
            </a:endParaRPr>
          </a:p>
          <a:p>
            <a:pPr algn="l">
              <a:lnSpc>
                <a:spcPts val="3499"/>
              </a:lnSpc>
            </a:pPr>
            <a:r>
              <a:rPr lang="en-US" sz="2499" u="none">
                <a:solidFill>
                  <a:srgbClr val="2A2E3A"/>
                </a:solidFill>
                <a:latin typeface="Helios"/>
                <a:ea typeface="Helios"/>
                <a:cs typeface="Helios"/>
                <a:sym typeface="Helios"/>
              </a:rPr>
              <a:t>More coding knowledge required (</a:t>
            </a:r>
            <a:r>
              <a:rPr lang="en-US" sz="2499" u="none" err="1">
                <a:solidFill>
                  <a:srgbClr val="2A2E3A"/>
                </a:solidFill>
                <a:latin typeface="Helios"/>
                <a:ea typeface="Helios"/>
                <a:cs typeface="Helios"/>
                <a:sym typeface="Helios"/>
              </a:rPr>
              <a:t>javascript</a:t>
            </a:r>
            <a:r>
              <a:rPr lang="en-US" sz="2499" u="none">
                <a:solidFill>
                  <a:srgbClr val="2A2E3A"/>
                </a:solidFill>
                <a:latin typeface="Helios"/>
                <a:ea typeface="Helios"/>
                <a:cs typeface="Helios"/>
                <a:sym typeface="Helios"/>
              </a:rPr>
              <a:t>) </a:t>
            </a:r>
          </a:p>
        </p:txBody>
      </p:sp>
      <p:sp>
        <p:nvSpPr>
          <p:cNvPr id="17" name="TextBox 17"/>
          <p:cNvSpPr txBox="1"/>
          <p:nvPr/>
        </p:nvSpPr>
        <p:spPr>
          <a:xfrm>
            <a:off x="5513829" y="4636215"/>
            <a:ext cx="3295436" cy="490855"/>
          </a:xfrm>
          <a:prstGeom prst="rect">
            <a:avLst/>
          </a:prstGeom>
        </p:spPr>
        <p:txBody>
          <a:bodyPr lIns="0" tIns="0" rIns="0" bIns="0" rtlCol="0" anchor="t">
            <a:spAutoFit/>
          </a:bodyPr>
          <a:lstStyle/>
          <a:p>
            <a:pPr algn="ctr">
              <a:lnSpc>
                <a:spcPts val="3919"/>
              </a:lnSpc>
            </a:pPr>
            <a:r>
              <a:rPr lang="en-US" sz="2799" b="1">
                <a:solidFill>
                  <a:srgbClr val="2A2E3A"/>
                </a:solidFill>
                <a:latin typeface="Helios Bold"/>
                <a:ea typeface="Helios Bold"/>
                <a:cs typeface="Helios Bold"/>
                <a:sym typeface="Helios Bold"/>
              </a:rPr>
              <a:t>Python</a:t>
            </a:r>
          </a:p>
        </p:txBody>
      </p:sp>
      <p:sp>
        <p:nvSpPr>
          <p:cNvPr id="18" name="TextBox 18"/>
          <p:cNvSpPr txBox="1"/>
          <p:nvPr/>
        </p:nvSpPr>
        <p:spPr>
          <a:xfrm>
            <a:off x="5607496" y="5241371"/>
            <a:ext cx="3450295" cy="3489325"/>
          </a:xfrm>
          <a:prstGeom prst="rect">
            <a:avLst/>
          </a:prstGeom>
        </p:spPr>
        <p:txBody>
          <a:bodyPr lIns="0" tIns="0" rIns="0" bIns="0" rtlCol="0" anchor="t">
            <a:spAutoFit/>
          </a:bodyPr>
          <a:lstStyle/>
          <a:p>
            <a:pPr algn="l">
              <a:lnSpc>
                <a:spcPts val="3499"/>
              </a:lnSpc>
            </a:pPr>
            <a:r>
              <a:rPr lang="en-US" sz="2499">
                <a:solidFill>
                  <a:srgbClr val="2A2E3A"/>
                </a:solidFill>
                <a:latin typeface="Helios"/>
                <a:ea typeface="Helios"/>
                <a:cs typeface="Helios"/>
                <a:sym typeface="Helios"/>
              </a:rPr>
              <a:t>Fl</a:t>
            </a:r>
            <a:r>
              <a:rPr lang="en-US" sz="2499" u="none">
                <a:solidFill>
                  <a:srgbClr val="2A2E3A"/>
                </a:solidFill>
                <a:latin typeface="Helios"/>
                <a:ea typeface="Helios"/>
                <a:cs typeface="Helios"/>
                <a:sym typeface="Helios"/>
              </a:rPr>
              <a:t>exible and works with many environments</a:t>
            </a:r>
          </a:p>
          <a:p>
            <a:pPr algn="l">
              <a:lnSpc>
                <a:spcPts val="3499"/>
              </a:lnSpc>
            </a:pPr>
            <a:endParaRPr lang="en-US" sz="2499" u="none">
              <a:solidFill>
                <a:srgbClr val="2A2E3A"/>
              </a:solidFill>
              <a:latin typeface="Helios"/>
              <a:ea typeface="Helios"/>
              <a:cs typeface="Helios"/>
              <a:sym typeface="Helios"/>
            </a:endParaRPr>
          </a:p>
          <a:p>
            <a:pPr algn="l">
              <a:lnSpc>
                <a:spcPts val="3499"/>
              </a:lnSpc>
            </a:pPr>
            <a:r>
              <a:rPr lang="en-US" sz="2499" u="none">
                <a:solidFill>
                  <a:srgbClr val="2A2E3A"/>
                </a:solidFill>
                <a:latin typeface="Helios"/>
                <a:ea typeface="Helios"/>
                <a:cs typeface="Helios"/>
                <a:sym typeface="Helios"/>
              </a:rPr>
              <a:t>Coding knowledge required</a:t>
            </a:r>
          </a:p>
          <a:p>
            <a:pPr algn="l">
              <a:lnSpc>
                <a:spcPts val="3499"/>
              </a:lnSpc>
            </a:pPr>
            <a:endParaRPr lang="en-US" sz="2499" u="none">
              <a:solidFill>
                <a:srgbClr val="2A2E3A"/>
              </a:solidFill>
              <a:latin typeface="Helios"/>
              <a:ea typeface="Helios"/>
              <a:cs typeface="Helios"/>
              <a:sym typeface="Helios"/>
            </a:endParaRPr>
          </a:p>
          <a:p>
            <a:pPr algn="l">
              <a:lnSpc>
                <a:spcPts val="3499"/>
              </a:lnSpc>
            </a:pPr>
            <a:r>
              <a:rPr lang="en-US" sz="2499" u="none">
                <a:solidFill>
                  <a:srgbClr val="2A2E3A"/>
                </a:solidFill>
                <a:latin typeface="Helios"/>
                <a:ea typeface="Helios"/>
                <a:cs typeface="Helios"/>
                <a:sym typeface="Helios"/>
              </a:rPr>
              <a:t>Installation of third-party tools/software/libraries </a:t>
            </a:r>
          </a:p>
        </p:txBody>
      </p:sp>
      <p:sp>
        <p:nvSpPr>
          <p:cNvPr id="19" name="TextBox 19"/>
          <p:cNvSpPr txBox="1"/>
          <p:nvPr/>
        </p:nvSpPr>
        <p:spPr>
          <a:xfrm>
            <a:off x="9476015" y="4636215"/>
            <a:ext cx="3295436" cy="490855"/>
          </a:xfrm>
          <a:prstGeom prst="rect">
            <a:avLst/>
          </a:prstGeom>
        </p:spPr>
        <p:txBody>
          <a:bodyPr lIns="0" tIns="0" rIns="0" bIns="0" rtlCol="0" anchor="t">
            <a:spAutoFit/>
          </a:bodyPr>
          <a:lstStyle/>
          <a:p>
            <a:pPr algn="ctr">
              <a:lnSpc>
                <a:spcPts val="3919"/>
              </a:lnSpc>
            </a:pPr>
            <a:r>
              <a:rPr lang="en-US" sz="2799" b="1">
                <a:solidFill>
                  <a:srgbClr val="2A2E3A"/>
                </a:solidFill>
                <a:latin typeface="Helios Bold"/>
                <a:ea typeface="Helios Bold"/>
                <a:cs typeface="Helios Bold"/>
                <a:sym typeface="Helios Bold"/>
              </a:rPr>
              <a:t>Vendor</a:t>
            </a:r>
          </a:p>
        </p:txBody>
      </p:sp>
      <p:sp>
        <p:nvSpPr>
          <p:cNvPr id="20" name="TextBox 20"/>
          <p:cNvSpPr txBox="1"/>
          <p:nvPr/>
        </p:nvSpPr>
        <p:spPr>
          <a:xfrm>
            <a:off x="9657866" y="5241371"/>
            <a:ext cx="3450295" cy="2613025"/>
          </a:xfrm>
          <a:prstGeom prst="rect">
            <a:avLst/>
          </a:prstGeom>
        </p:spPr>
        <p:txBody>
          <a:bodyPr lIns="0" tIns="0" rIns="0" bIns="0" rtlCol="0" anchor="t">
            <a:spAutoFit/>
          </a:bodyPr>
          <a:lstStyle/>
          <a:p>
            <a:pPr algn="l">
              <a:lnSpc>
                <a:spcPts val="3499"/>
              </a:lnSpc>
            </a:pPr>
            <a:r>
              <a:rPr lang="en-US" sz="2499">
                <a:solidFill>
                  <a:srgbClr val="2A2E3A"/>
                </a:solidFill>
                <a:latin typeface="Helios"/>
                <a:ea typeface="Helios"/>
                <a:cs typeface="Helios"/>
                <a:sym typeface="Helios"/>
              </a:rPr>
              <a:t>G</a:t>
            </a:r>
            <a:r>
              <a:rPr lang="en-US" sz="2499" u="none">
                <a:solidFill>
                  <a:srgbClr val="2A2E3A"/>
                </a:solidFill>
                <a:latin typeface="Helios"/>
                <a:ea typeface="Helios"/>
                <a:cs typeface="Helios"/>
                <a:sym typeface="Helios"/>
              </a:rPr>
              <a:t>reat for compliance and saving time</a:t>
            </a:r>
          </a:p>
          <a:p>
            <a:pPr algn="l">
              <a:lnSpc>
                <a:spcPts val="3499"/>
              </a:lnSpc>
            </a:pPr>
            <a:endParaRPr lang="en-US" sz="2499" u="none">
              <a:solidFill>
                <a:srgbClr val="2A2E3A"/>
              </a:solidFill>
              <a:latin typeface="Helios"/>
              <a:ea typeface="Helios"/>
              <a:cs typeface="Helios"/>
              <a:sym typeface="Helios"/>
            </a:endParaRPr>
          </a:p>
          <a:p>
            <a:pPr algn="l">
              <a:lnSpc>
                <a:spcPts val="3499"/>
              </a:lnSpc>
            </a:pPr>
            <a:r>
              <a:rPr lang="en-US" sz="2499" u="none">
                <a:solidFill>
                  <a:srgbClr val="2A2E3A"/>
                </a:solidFill>
                <a:latin typeface="Helios"/>
                <a:ea typeface="Helios"/>
                <a:cs typeface="Helios"/>
                <a:sym typeface="Helios"/>
              </a:rPr>
              <a:t>Can be very expensive and hard to customize to district needs                        </a:t>
            </a:r>
          </a:p>
        </p:txBody>
      </p:sp>
      <p:sp>
        <p:nvSpPr>
          <p:cNvPr id="21" name="TextBox 21"/>
          <p:cNvSpPr txBox="1"/>
          <p:nvPr/>
        </p:nvSpPr>
        <p:spPr>
          <a:xfrm>
            <a:off x="13438201" y="4636215"/>
            <a:ext cx="3295436" cy="490855"/>
          </a:xfrm>
          <a:prstGeom prst="rect">
            <a:avLst/>
          </a:prstGeom>
        </p:spPr>
        <p:txBody>
          <a:bodyPr lIns="0" tIns="0" rIns="0" bIns="0" rtlCol="0" anchor="t">
            <a:spAutoFit/>
          </a:bodyPr>
          <a:lstStyle/>
          <a:p>
            <a:pPr algn="ctr">
              <a:lnSpc>
                <a:spcPts val="3919"/>
              </a:lnSpc>
            </a:pPr>
            <a:r>
              <a:rPr lang="en-US" sz="2799" b="1">
                <a:solidFill>
                  <a:srgbClr val="2A2E3A"/>
                </a:solidFill>
                <a:latin typeface="Helios Bold"/>
                <a:ea typeface="Helios Bold"/>
                <a:cs typeface="Helios Bold"/>
                <a:sym typeface="Helios Bold"/>
              </a:rPr>
              <a:t>Power Automate</a:t>
            </a:r>
          </a:p>
        </p:txBody>
      </p:sp>
      <p:sp>
        <p:nvSpPr>
          <p:cNvPr id="22" name="TextBox 22"/>
          <p:cNvSpPr txBox="1"/>
          <p:nvPr/>
        </p:nvSpPr>
        <p:spPr>
          <a:xfrm>
            <a:off x="13708236" y="5205135"/>
            <a:ext cx="3450295" cy="3927475"/>
          </a:xfrm>
          <a:prstGeom prst="rect">
            <a:avLst/>
          </a:prstGeom>
        </p:spPr>
        <p:txBody>
          <a:bodyPr lIns="0" tIns="0" rIns="0" bIns="0" rtlCol="0" anchor="t">
            <a:spAutoFit/>
          </a:bodyPr>
          <a:lstStyle/>
          <a:p>
            <a:pPr algn="l">
              <a:lnSpc>
                <a:spcPts val="3499"/>
              </a:lnSpc>
            </a:pPr>
            <a:r>
              <a:rPr lang="en-US" sz="2499">
                <a:solidFill>
                  <a:srgbClr val="2A2E3A"/>
                </a:solidFill>
                <a:latin typeface="Helios"/>
                <a:ea typeface="Helios"/>
                <a:cs typeface="Helios"/>
                <a:sym typeface="Helios"/>
              </a:rPr>
              <a:t>Int</a:t>
            </a:r>
            <a:r>
              <a:rPr lang="en-US" sz="2499" u="none">
                <a:solidFill>
                  <a:srgbClr val="2A2E3A"/>
                </a:solidFill>
                <a:latin typeface="Helios"/>
                <a:ea typeface="Helios"/>
                <a:cs typeface="Helios"/>
                <a:sym typeface="Helios"/>
              </a:rPr>
              <a:t>egrates with Microsoft 365</a:t>
            </a:r>
          </a:p>
          <a:p>
            <a:pPr algn="l">
              <a:lnSpc>
                <a:spcPts val="3499"/>
              </a:lnSpc>
            </a:pPr>
            <a:endParaRPr lang="en-US" sz="2499" u="none">
              <a:solidFill>
                <a:srgbClr val="2A2E3A"/>
              </a:solidFill>
              <a:latin typeface="Helios"/>
              <a:ea typeface="Helios"/>
              <a:cs typeface="Helios"/>
              <a:sym typeface="Helios"/>
            </a:endParaRPr>
          </a:p>
          <a:p>
            <a:pPr algn="l">
              <a:lnSpc>
                <a:spcPts val="3499"/>
              </a:lnSpc>
            </a:pPr>
            <a:r>
              <a:rPr lang="en-US" sz="2499" u="none">
                <a:solidFill>
                  <a:srgbClr val="2A2E3A"/>
                </a:solidFill>
                <a:latin typeface="Helios"/>
                <a:ea typeface="Helios"/>
                <a:cs typeface="Helios"/>
                <a:sym typeface="Helios"/>
              </a:rPr>
              <a:t>Cost-effective</a:t>
            </a:r>
          </a:p>
          <a:p>
            <a:pPr algn="l">
              <a:lnSpc>
                <a:spcPts val="3499"/>
              </a:lnSpc>
            </a:pPr>
            <a:endParaRPr lang="en-US" sz="2499" u="none">
              <a:solidFill>
                <a:srgbClr val="2A2E3A"/>
              </a:solidFill>
              <a:latin typeface="Helios"/>
              <a:ea typeface="Helios"/>
              <a:cs typeface="Helios"/>
              <a:sym typeface="Helios"/>
            </a:endParaRPr>
          </a:p>
          <a:p>
            <a:pPr algn="l">
              <a:lnSpc>
                <a:spcPts val="3499"/>
              </a:lnSpc>
            </a:pPr>
            <a:r>
              <a:rPr lang="en-US" sz="2499" u="none">
                <a:solidFill>
                  <a:srgbClr val="2A2E3A"/>
                </a:solidFill>
                <a:latin typeface="Helios"/>
                <a:ea typeface="Helios"/>
                <a:cs typeface="Helios"/>
                <a:sym typeface="Helios"/>
              </a:rPr>
              <a:t>No coding  knowledge required, however knowing expressions required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981823"/>
            <a:ext cx="2297111" cy="2218692"/>
            <a:chOff x="0" y="0"/>
            <a:chExt cx="244613" cy="236263"/>
          </a:xfrm>
        </p:grpSpPr>
        <p:sp>
          <p:nvSpPr>
            <p:cNvPr id="3" name="Freeform 3">
              <a:extLst>
                <a:ext uri="{C183D7F6-B498-43B3-948B-1728B52AA6E4}">
                  <adec:decorative xmlns:adec="http://schemas.microsoft.com/office/drawing/2017/decorative" val="1"/>
                </a:ext>
              </a:extLst>
            </p:cNvPr>
            <p:cNvSpPr/>
            <p:nvPr/>
          </p:nvSpPr>
          <p:spPr>
            <a:xfrm>
              <a:off x="0" y="0"/>
              <a:ext cx="244613" cy="236263"/>
            </a:xfrm>
            <a:custGeom>
              <a:avLst/>
              <a:gdLst/>
              <a:ahLst/>
              <a:cxnLst/>
              <a:rect l="l" t="t" r="r" b="b"/>
              <a:pathLst>
                <a:path w="244613" h="236263">
                  <a:moveTo>
                    <a:pt x="183460" y="0"/>
                  </a:moveTo>
                  <a:lnTo>
                    <a:pt x="0" y="0"/>
                  </a:lnTo>
                  <a:lnTo>
                    <a:pt x="0" y="236263"/>
                  </a:lnTo>
                  <a:lnTo>
                    <a:pt x="183460" y="236263"/>
                  </a:lnTo>
                  <a:lnTo>
                    <a:pt x="244613" y="118131"/>
                  </a:lnTo>
                  <a:lnTo>
                    <a:pt x="183460" y="0"/>
                  </a:lnTo>
                  <a:close/>
                </a:path>
              </a:pathLst>
            </a:custGeom>
            <a:solidFill>
              <a:srgbClr val="FFFFFF"/>
            </a:solidFill>
          </p:spPr>
          <p:txBody>
            <a:bodyPr/>
            <a:lstStyle/>
            <a:p>
              <a:endParaRPr lang="en-US"/>
            </a:p>
          </p:txBody>
        </p:sp>
        <p:sp>
          <p:nvSpPr>
            <p:cNvPr id="4" name="TextBox 4"/>
            <p:cNvSpPr txBox="1"/>
            <p:nvPr/>
          </p:nvSpPr>
          <p:spPr>
            <a:xfrm>
              <a:off x="0" y="-85725"/>
              <a:ext cx="210214" cy="321988"/>
            </a:xfrm>
            <a:prstGeom prst="rect">
              <a:avLst/>
            </a:prstGeom>
          </p:spPr>
          <p:txBody>
            <a:bodyPr lIns="50800" tIns="50800" rIns="50800" bIns="50800" rtlCol="0" anchor="ctr"/>
            <a:lstStyle/>
            <a:p>
              <a:pPr marL="0" lvl="0" indent="0" algn="l">
                <a:lnSpc>
                  <a:spcPts val="5459"/>
                </a:lnSpc>
                <a:spcBef>
                  <a:spcPct val="0"/>
                </a:spcBef>
              </a:pPr>
              <a:r>
                <a:rPr lang="en-US" sz="3899" b="1" u="none" strike="noStrike">
                  <a:solidFill>
                    <a:srgbClr val="000000"/>
                  </a:solidFill>
                  <a:latin typeface="Helios Bold"/>
                  <a:ea typeface="Helios Bold"/>
                  <a:cs typeface="Helios Bold"/>
                  <a:sym typeface="Helios Bold"/>
                </a:rPr>
                <a:t>  Tools</a:t>
              </a:r>
            </a:p>
          </p:txBody>
        </p:sp>
      </p:grpSp>
      <p:grpSp>
        <p:nvGrpSpPr>
          <p:cNvPr id="5" name="Group 5"/>
          <p:cNvGrpSpPr/>
          <p:nvPr/>
        </p:nvGrpSpPr>
        <p:grpSpPr>
          <a:xfrm>
            <a:off x="-1287623"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10" name="Group 10"/>
          <p:cNvGrpSpPr/>
          <p:nvPr/>
        </p:nvGrpSpPr>
        <p:grpSpPr>
          <a:xfrm>
            <a:off x="1028700" y="3042520"/>
            <a:ext cx="3192055" cy="2161142"/>
            <a:chOff x="0" y="0"/>
            <a:chExt cx="380891" cy="257878"/>
          </a:xfrm>
        </p:grpSpPr>
        <p:sp>
          <p:nvSpPr>
            <p:cNvPr id="11" name="Freeform 11">
              <a:extLst>
                <a:ext uri="{C183D7F6-B498-43B3-948B-1728B52AA6E4}">
                  <adec:decorative xmlns:adec="http://schemas.microsoft.com/office/drawing/2017/decorative" val="1"/>
                </a:ext>
              </a:extLst>
            </p:cNvPr>
            <p:cNvSpPr/>
            <p:nvPr/>
          </p:nvSpPr>
          <p:spPr>
            <a:xfrm>
              <a:off x="0" y="0"/>
              <a:ext cx="380891" cy="257878"/>
            </a:xfrm>
            <a:custGeom>
              <a:avLst/>
              <a:gdLst/>
              <a:ahLst/>
              <a:cxnLst/>
              <a:rect l="l" t="t" r="r" b="b"/>
              <a:pathLst>
                <a:path w="380891" h="257878">
                  <a:moveTo>
                    <a:pt x="285668" y="0"/>
                  </a:moveTo>
                  <a:lnTo>
                    <a:pt x="0" y="0"/>
                  </a:lnTo>
                  <a:lnTo>
                    <a:pt x="0" y="257878"/>
                  </a:lnTo>
                  <a:lnTo>
                    <a:pt x="285668" y="257878"/>
                  </a:lnTo>
                  <a:lnTo>
                    <a:pt x="380891" y="128939"/>
                  </a:lnTo>
                  <a:lnTo>
                    <a:pt x="285668" y="0"/>
                  </a:lnTo>
                  <a:close/>
                </a:path>
              </a:pathLst>
            </a:custGeom>
            <a:solidFill>
              <a:srgbClr val="FFFFFF"/>
            </a:solidFill>
          </p:spPr>
          <p:txBody>
            <a:bodyPr/>
            <a:lstStyle/>
            <a:p>
              <a:endParaRPr lang="en-US"/>
            </a:p>
          </p:txBody>
        </p:sp>
        <p:sp>
          <p:nvSpPr>
            <p:cNvPr id="12" name="TextBox 12"/>
            <p:cNvSpPr txBox="1"/>
            <p:nvPr/>
          </p:nvSpPr>
          <p:spPr>
            <a:xfrm>
              <a:off x="0" y="-85725"/>
              <a:ext cx="327328" cy="343603"/>
            </a:xfrm>
            <a:prstGeom prst="rect">
              <a:avLst/>
            </a:prstGeom>
          </p:spPr>
          <p:txBody>
            <a:bodyPr lIns="50800" tIns="50800" rIns="50800" bIns="50800" rtlCol="0" anchor="ctr"/>
            <a:lstStyle/>
            <a:p>
              <a:pPr algn="l">
                <a:lnSpc>
                  <a:spcPts val="5459"/>
                </a:lnSpc>
              </a:pPr>
              <a:r>
                <a:rPr lang="en-US" sz="3899" b="1">
                  <a:solidFill>
                    <a:srgbClr val="000000"/>
                  </a:solidFill>
                  <a:latin typeface="Helios Bold"/>
                  <a:ea typeface="Helios Bold"/>
                  <a:cs typeface="Helios Bold"/>
                  <a:sym typeface="Helios Bold"/>
                </a:rPr>
                <a:t>  License</a:t>
              </a:r>
            </a:p>
          </p:txBody>
        </p:sp>
      </p:grpSp>
      <p:grpSp>
        <p:nvGrpSpPr>
          <p:cNvPr id="13" name="Group 13"/>
          <p:cNvGrpSpPr/>
          <p:nvPr/>
        </p:nvGrpSpPr>
        <p:grpSpPr>
          <a:xfrm>
            <a:off x="3828242" y="3061824"/>
            <a:ext cx="2848875" cy="2234075"/>
            <a:chOff x="0" y="0"/>
            <a:chExt cx="3798500" cy="2978767"/>
          </a:xfrm>
        </p:grpSpPr>
        <p:grpSp>
          <p:nvGrpSpPr>
            <p:cNvPr id="14" name="Group 14"/>
            <p:cNvGrpSpPr/>
            <p:nvPr/>
          </p:nvGrpSpPr>
          <p:grpSpPr>
            <a:xfrm>
              <a:off x="0" y="1507025"/>
              <a:ext cx="3798500" cy="1471742"/>
              <a:chOff x="0" y="-27773"/>
              <a:chExt cx="750321" cy="290715"/>
            </a:xfrm>
          </p:grpSpPr>
          <p:sp>
            <p:nvSpPr>
              <p:cNvPr id="15" name="Freeform 15" descr="grey box with a text that says vision"/>
              <p:cNvSpPr/>
              <p:nvPr/>
            </p:nvSpPr>
            <p:spPr>
              <a:xfrm>
                <a:off x="0" y="0"/>
                <a:ext cx="750321" cy="233565"/>
              </a:xfrm>
              <a:custGeom>
                <a:avLst/>
                <a:gdLst/>
                <a:ahLst/>
                <a:cxnLst/>
                <a:rect l="l" t="t" r="r" b="b"/>
                <a:pathLst>
                  <a:path w="750321" h="233565">
                    <a:moveTo>
                      <a:pt x="116782" y="0"/>
                    </a:moveTo>
                    <a:lnTo>
                      <a:pt x="633539" y="0"/>
                    </a:lnTo>
                    <a:cubicBezTo>
                      <a:pt x="664511" y="0"/>
                      <a:pt x="694215" y="12304"/>
                      <a:pt x="716116" y="34205"/>
                    </a:cubicBezTo>
                    <a:cubicBezTo>
                      <a:pt x="738017" y="56106"/>
                      <a:pt x="750321" y="85810"/>
                      <a:pt x="750321" y="116782"/>
                    </a:cubicBezTo>
                    <a:lnTo>
                      <a:pt x="750321" y="116782"/>
                    </a:lnTo>
                    <a:cubicBezTo>
                      <a:pt x="750321" y="147755"/>
                      <a:pt x="738017" y="177459"/>
                      <a:pt x="716116" y="199360"/>
                    </a:cubicBezTo>
                    <a:cubicBezTo>
                      <a:pt x="694215" y="221261"/>
                      <a:pt x="664511" y="233565"/>
                      <a:pt x="633539" y="233565"/>
                    </a:cubicBezTo>
                    <a:lnTo>
                      <a:pt x="116782" y="233565"/>
                    </a:lnTo>
                    <a:cubicBezTo>
                      <a:pt x="85810" y="233565"/>
                      <a:pt x="56106" y="221261"/>
                      <a:pt x="34205" y="199360"/>
                    </a:cubicBezTo>
                    <a:cubicBezTo>
                      <a:pt x="12304" y="177459"/>
                      <a:pt x="0" y="147755"/>
                      <a:pt x="0" y="116782"/>
                    </a:cubicBezTo>
                    <a:lnTo>
                      <a:pt x="0" y="116782"/>
                    </a:lnTo>
                    <a:cubicBezTo>
                      <a:pt x="0" y="85810"/>
                      <a:pt x="12304" y="56106"/>
                      <a:pt x="34205" y="34205"/>
                    </a:cubicBezTo>
                    <a:cubicBezTo>
                      <a:pt x="56106" y="12304"/>
                      <a:pt x="85810" y="0"/>
                      <a:pt x="116782" y="0"/>
                    </a:cubicBezTo>
                    <a:close/>
                  </a:path>
                </a:pathLst>
              </a:custGeom>
              <a:solidFill>
                <a:srgbClr val="A20E20"/>
              </a:solidFill>
              <a:ln cap="rnd">
                <a:noFill/>
                <a:prstDash val="solid"/>
                <a:round/>
              </a:ln>
            </p:spPr>
            <p:txBody>
              <a:bodyPr/>
              <a:lstStyle/>
              <a:p>
                <a:endParaRPr lang="en-US"/>
              </a:p>
            </p:txBody>
          </p:sp>
          <p:sp>
            <p:nvSpPr>
              <p:cNvPr id="16" name="TextBox 16"/>
              <p:cNvSpPr txBox="1"/>
              <p:nvPr/>
            </p:nvSpPr>
            <p:spPr>
              <a:xfrm>
                <a:off x="0" y="-27773"/>
                <a:ext cx="750321" cy="290715"/>
              </a:xfrm>
              <a:prstGeom prst="rect">
                <a:avLst/>
              </a:prstGeom>
            </p:spPr>
            <p:txBody>
              <a:bodyPr lIns="50800" tIns="50800" rIns="50800" bIns="50800" rtlCol="0" anchor="ctr"/>
              <a:lstStyle/>
              <a:p>
                <a:pPr algn="ctr">
                  <a:lnSpc>
                    <a:spcPts val="3219"/>
                  </a:lnSpc>
                </a:pPr>
                <a:r>
                  <a:rPr lang="en-US" sz="2299" b="1">
                    <a:solidFill>
                      <a:srgbClr val="FFFFFF"/>
                    </a:solidFill>
                    <a:latin typeface="Helios Bold"/>
                    <a:ea typeface="Helios Bold"/>
                    <a:cs typeface="Helios Bold"/>
                    <a:sym typeface="Helios Bold"/>
                  </a:rPr>
                  <a:t>Power Automate</a:t>
                </a:r>
              </a:p>
              <a:p>
                <a:pPr algn="ctr">
                  <a:lnSpc>
                    <a:spcPts val="3219"/>
                  </a:lnSpc>
                </a:pPr>
                <a:r>
                  <a:rPr lang="en-US" sz="2299" b="1">
                    <a:solidFill>
                      <a:srgbClr val="FFFFFF"/>
                    </a:solidFill>
                    <a:latin typeface="Helios Bold"/>
                    <a:ea typeface="Helios Bold"/>
                    <a:cs typeface="Helios Bold"/>
                    <a:sym typeface="Helios Bold"/>
                  </a:rPr>
                  <a:t>Premium License</a:t>
                </a:r>
              </a:p>
            </p:txBody>
          </p:sp>
        </p:grpSp>
        <p:sp>
          <p:nvSpPr>
            <p:cNvPr id="17" name="Freeform 17"/>
            <p:cNvSpPr/>
            <p:nvPr/>
          </p:nvSpPr>
          <p:spPr>
            <a:xfrm>
              <a:off x="920200" y="0"/>
              <a:ext cx="1958100" cy="1676080"/>
            </a:xfrm>
            <a:custGeom>
              <a:avLst/>
              <a:gdLst/>
              <a:ahLst/>
              <a:cxnLst/>
              <a:rect l="l" t="t" r="r" b="b"/>
              <a:pathLst>
                <a:path w="1958100" h="1676080">
                  <a:moveTo>
                    <a:pt x="0" y="0"/>
                  </a:moveTo>
                  <a:lnTo>
                    <a:pt x="1958100" y="0"/>
                  </a:lnTo>
                  <a:lnTo>
                    <a:pt x="1958100" y="1676080"/>
                  </a:lnTo>
                  <a:lnTo>
                    <a:pt x="0" y="1676080"/>
                  </a:lnTo>
                  <a:lnTo>
                    <a:pt x="0" y="0"/>
                  </a:lnTo>
                  <a:close/>
                </a:path>
              </a:pathLst>
            </a:custGeom>
            <a:blipFill>
              <a:blip r:embed="rId3"/>
              <a:stretch>
                <a:fillRect l="-17384" t="-32796" r="-22078" b="-30212"/>
              </a:stretch>
            </a:blipFill>
          </p:spPr>
          <p:txBody>
            <a:bodyPr/>
            <a:lstStyle/>
            <a:p>
              <a:endParaRPr lang="en-US"/>
            </a:p>
          </p:txBody>
        </p:sp>
      </p:grpSp>
      <p:grpSp>
        <p:nvGrpSpPr>
          <p:cNvPr id="18" name="Group 18"/>
          <p:cNvGrpSpPr/>
          <p:nvPr/>
        </p:nvGrpSpPr>
        <p:grpSpPr>
          <a:xfrm>
            <a:off x="8462139" y="3081127"/>
            <a:ext cx="2848875" cy="2251780"/>
            <a:chOff x="0" y="0"/>
            <a:chExt cx="3798500" cy="3002374"/>
          </a:xfrm>
        </p:grpSpPr>
        <p:sp>
          <p:nvSpPr>
            <p:cNvPr id="19" name="Freeform 19"/>
            <p:cNvSpPr/>
            <p:nvPr/>
          </p:nvSpPr>
          <p:spPr>
            <a:xfrm>
              <a:off x="1139496" y="0"/>
              <a:ext cx="1519507" cy="1539163"/>
            </a:xfrm>
            <a:custGeom>
              <a:avLst/>
              <a:gdLst/>
              <a:ahLst/>
              <a:cxnLst/>
              <a:rect l="l" t="t" r="r" b="b"/>
              <a:pathLst>
                <a:path w="1519507" h="1539163">
                  <a:moveTo>
                    <a:pt x="0" y="0"/>
                  </a:moveTo>
                  <a:lnTo>
                    <a:pt x="1519507" y="0"/>
                  </a:lnTo>
                  <a:lnTo>
                    <a:pt x="1519507" y="1539163"/>
                  </a:lnTo>
                  <a:lnTo>
                    <a:pt x="0" y="1539163"/>
                  </a:lnTo>
                  <a:lnTo>
                    <a:pt x="0" y="0"/>
                  </a:lnTo>
                  <a:close/>
                </a:path>
              </a:pathLst>
            </a:custGeom>
            <a:blipFill>
              <a:blip r:embed="rId4"/>
              <a:stretch>
                <a:fillRect t="-4020" b="-4020"/>
              </a:stretch>
            </a:blipFill>
          </p:spPr>
          <p:txBody>
            <a:bodyPr/>
            <a:lstStyle/>
            <a:p>
              <a:endParaRPr lang="en-US"/>
            </a:p>
          </p:txBody>
        </p:sp>
        <p:grpSp>
          <p:nvGrpSpPr>
            <p:cNvPr id="20" name="Group 20"/>
            <p:cNvGrpSpPr/>
            <p:nvPr/>
          </p:nvGrpSpPr>
          <p:grpSpPr>
            <a:xfrm>
              <a:off x="0" y="1530632"/>
              <a:ext cx="3798500" cy="1471742"/>
              <a:chOff x="0" y="-23110"/>
              <a:chExt cx="750321" cy="290715"/>
            </a:xfrm>
          </p:grpSpPr>
          <p:sp>
            <p:nvSpPr>
              <p:cNvPr id="21" name="Freeform 21" descr="grey box with a text that says vision"/>
              <p:cNvSpPr/>
              <p:nvPr/>
            </p:nvSpPr>
            <p:spPr>
              <a:xfrm>
                <a:off x="0" y="0"/>
                <a:ext cx="750321" cy="233565"/>
              </a:xfrm>
              <a:custGeom>
                <a:avLst/>
                <a:gdLst/>
                <a:ahLst/>
                <a:cxnLst/>
                <a:rect l="l" t="t" r="r" b="b"/>
                <a:pathLst>
                  <a:path w="750321" h="233565">
                    <a:moveTo>
                      <a:pt x="116782" y="0"/>
                    </a:moveTo>
                    <a:lnTo>
                      <a:pt x="633539" y="0"/>
                    </a:lnTo>
                    <a:cubicBezTo>
                      <a:pt x="664511" y="0"/>
                      <a:pt x="694215" y="12304"/>
                      <a:pt x="716116" y="34205"/>
                    </a:cubicBezTo>
                    <a:cubicBezTo>
                      <a:pt x="738017" y="56106"/>
                      <a:pt x="750321" y="85810"/>
                      <a:pt x="750321" y="116782"/>
                    </a:cubicBezTo>
                    <a:lnTo>
                      <a:pt x="750321" y="116782"/>
                    </a:lnTo>
                    <a:cubicBezTo>
                      <a:pt x="750321" y="147755"/>
                      <a:pt x="738017" y="177459"/>
                      <a:pt x="716116" y="199360"/>
                    </a:cubicBezTo>
                    <a:cubicBezTo>
                      <a:pt x="694215" y="221261"/>
                      <a:pt x="664511" y="233565"/>
                      <a:pt x="633539" y="233565"/>
                    </a:cubicBezTo>
                    <a:lnTo>
                      <a:pt x="116782" y="233565"/>
                    </a:lnTo>
                    <a:cubicBezTo>
                      <a:pt x="85810" y="233565"/>
                      <a:pt x="56106" y="221261"/>
                      <a:pt x="34205" y="199360"/>
                    </a:cubicBezTo>
                    <a:cubicBezTo>
                      <a:pt x="12304" y="177459"/>
                      <a:pt x="0" y="147755"/>
                      <a:pt x="0" y="116782"/>
                    </a:cubicBezTo>
                    <a:lnTo>
                      <a:pt x="0" y="116782"/>
                    </a:lnTo>
                    <a:cubicBezTo>
                      <a:pt x="0" y="85810"/>
                      <a:pt x="12304" y="56106"/>
                      <a:pt x="34205" y="34205"/>
                    </a:cubicBezTo>
                    <a:cubicBezTo>
                      <a:pt x="56106" y="12304"/>
                      <a:pt x="85810" y="0"/>
                      <a:pt x="116782" y="0"/>
                    </a:cubicBezTo>
                    <a:close/>
                  </a:path>
                </a:pathLst>
              </a:custGeom>
              <a:solidFill>
                <a:srgbClr val="A20E20"/>
              </a:solidFill>
              <a:ln cap="rnd">
                <a:noFill/>
                <a:prstDash val="solid"/>
                <a:round/>
              </a:ln>
            </p:spPr>
            <p:txBody>
              <a:bodyPr/>
              <a:lstStyle/>
              <a:p>
                <a:endParaRPr lang="en-US"/>
              </a:p>
            </p:txBody>
          </p:sp>
          <p:sp>
            <p:nvSpPr>
              <p:cNvPr id="22" name="TextBox 22"/>
              <p:cNvSpPr txBox="1"/>
              <p:nvPr/>
            </p:nvSpPr>
            <p:spPr>
              <a:xfrm>
                <a:off x="0" y="-23110"/>
                <a:ext cx="750321" cy="290715"/>
              </a:xfrm>
              <a:prstGeom prst="rect">
                <a:avLst/>
              </a:prstGeom>
            </p:spPr>
            <p:txBody>
              <a:bodyPr lIns="50800" tIns="50800" rIns="50800" bIns="50800" rtlCol="0" anchor="ctr"/>
              <a:lstStyle/>
              <a:p>
                <a:pPr algn="ctr">
                  <a:lnSpc>
                    <a:spcPts val="3219"/>
                  </a:lnSpc>
                </a:pPr>
                <a:r>
                  <a:rPr lang="en-US" sz="2299" b="1" dirty="0">
                    <a:solidFill>
                      <a:srgbClr val="FFFFFF"/>
                    </a:solidFill>
                    <a:latin typeface="Helios Bold"/>
                    <a:ea typeface="Helios Bold"/>
                    <a:cs typeface="Helios Bold"/>
                    <a:sym typeface="Helios Bold"/>
                  </a:rPr>
                  <a:t>Microsoft 365 A1/A3/A5 plan</a:t>
                </a:r>
              </a:p>
            </p:txBody>
          </p:sp>
        </p:grpSp>
      </p:grpSp>
      <p:grpSp>
        <p:nvGrpSpPr>
          <p:cNvPr id="23" name="Group 23"/>
          <p:cNvGrpSpPr/>
          <p:nvPr/>
        </p:nvGrpSpPr>
        <p:grpSpPr>
          <a:xfrm>
            <a:off x="3814766" y="6185250"/>
            <a:ext cx="2848875" cy="1930051"/>
            <a:chOff x="0" y="0"/>
            <a:chExt cx="3798500" cy="2573402"/>
          </a:xfrm>
        </p:grpSpPr>
        <p:grpSp>
          <p:nvGrpSpPr>
            <p:cNvPr id="24" name="Group 24"/>
            <p:cNvGrpSpPr/>
            <p:nvPr/>
          </p:nvGrpSpPr>
          <p:grpSpPr>
            <a:xfrm>
              <a:off x="0" y="1460585"/>
              <a:ext cx="3798500" cy="1112817"/>
              <a:chOff x="0" y="-26016"/>
              <a:chExt cx="750321" cy="219815"/>
            </a:xfrm>
          </p:grpSpPr>
          <p:sp>
            <p:nvSpPr>
              <p:cNvPr id="25" name="Freeform 25" descr="grey box with a text that says vision"/>
              <p:cNvSpPr/>
              <p:nvPr/>
            </p:nvSpPr>
            <p:spPr>
              <a:xfrm>
                <a:off x="0" y="0"/>
                <a:ext cx="750321" cy="162665"/>
              </a:xfrm>
              <a:custGeom>
                <a:avLst/>
                <a:gdLst/>
                <a:ahLst/>
                <a:cxnLst/>
                <a:rect l="l" t="t" r="r" b="b"/>
                <a:pathLst>
                  <a:path w="750321" h="162665">
                    <a:moveTo>
                      <a:pt x="81333" y="0"/>
                    </a:moveTo>
                    <a:lnTo>
                      <a:pt x="668988" y="0"/>
                    </a:lnTo>
                    <a:cubicBezTo>
                      <a:pt x="690559" y="0"/>
                      <a:pt x="711246" y="8569"/>
                      <a:pt x="726499" y="23822"/>
                    </a:cubicBezTo>
                    <a:cubicBezTo>
                      <a:pt x="741752" y="39075"/>
                      <a:pt x="750321" y="59762"/>
                      <a:pt x="750321" y="81333"/>
                    </a:cubicBezTo>
                    <a:lnTo>
                      <a:pt x="750321" y="81333"/>
                    </a:lnTo>
                    <a:cubicBezTo>
                      <a:pt x="750321" y="126251"/>
                      <a:pt x="713907" y="162665"/>
                      <a:pt x="668988" y="162665"/>
                    </a:cubicBezTo>
                    <a:lnTo>
                      <a:pt x="81333" y="162665"/>
                    </a:lnTo>
                    <a:cubicBezTo>
                      <a:pt x="36414" y="162665"/>
                      <a:pt x="0" y="126251"/>
                      <a:pt x="0" y="81333"/>
                    </a:cubicBezTo>
                    <a:lnTo>
                      <a:pt x="0" y="81333"/>
                    </a:lnTo>
                    <a:cubicBezTo>
                      <a:pt x="0" y="36414"/>
                      <a:pt x="36414" y="0"/>
                      <a:pt x="81333" y="0"/>
                    </a:cubicBezTo>
                    <a:close/>
                  </a:path>
                </a:pathLst>
              </a:custGeom>
              <a:solidFill>
                <a:srgbClr val="A20E20"/>
              </a:solidFill>
              <a:ln cap="rnd">
                <a:noFill/>
                <a:prstDash val="solid"/>
                <a:round/>
              </a:ln>
            </p:spPr>
            <p:txBody>
              <a:bodyPr/>
              <a:lstStyle/>
              <a:p>
                <a:endParaRPr lang="en-US"/>
              </a:p>
            </p:txBody>
          </p:sp>
          <p:sp>
            <p:nvSpPr>
              <p:cNvPr id="26" name="TextBox 26"/>
              <p:cNvSpPr txBox="1"/>
              <p:nvPr/>
            </p:nvSpPr>
            <p:spPr>
              <a:xfrm>
                <a:off x="0" y="-26016"/>
                <a:ext cx="750321" cy="219815"/>
              </a:xfrm>
              <a:prstGeom prst="rect">
                <a:avLst/>
              </a:prstGeom>
            </p:spPr>
            <p:txBody>
              <a:bodyPr lIns="50800" tIns="50800" rIns="50800" bIns="50800" rtlCol="0" anchor="ctr"/>
              <a:lstStyle/>
              <a:p>
                <a:pPr marL="0" lvl="0" indent="0" algn="ctr">
                  <a:lnSpc>
                    <a:spcPts val="3219"/>
                  </a:lnSpc>
                  <a:spcBef>
                    <a:spcPct val="0"/>
                  </a:spcBef>
                </a:pPr>
                <a:r>
                  <a:rPr lang="en-US" sz="2299" b="1" u="none" strike="noStrike">
                    <a:solidFill>
                      <a:srgbClr val="FFFFFF"/>
                    </a:solidFill>
                    <a:latin typeface="Helios Bold"/>
                    <a:ea typeface="Helios Bold"/>
                    <a:cs typeface="Helios Bold"/>
                    <a:sym typeface="Helios Bold"/>
                  </a:rPr>
                  <a:t>Microsoft Forms</a:t>
                </a:r>
              </a:p>
            </p:txBody>
          </p:sp>
        </p:grpSp>
        <p:sp>
          <p:nvSpPr>
            <p:cNvPr id="27" name="Freeform 27"/>
            <p:cNvSpPr/>
            <p:nvPr/>
          </p:nvSpPr>
          <p:spPr>
            <a:xfrm>
              <a:off x="910488" y="0"/>
              <a:ext cx="1977523" cy="1592291"/>
            </a:xfrm>
            <a:custGeom>
              <a:avLst/>
              <a:gdLst/>
              <a:ahLst/>
              <a:cxnLst/>
              <a:rect l="l" t="t" r="r" b="b"/>
              <a:pathLst>
                <a:path w="1977523" h="1592291">
                  <a:moveTo>
                    <a:pt x="0" y="0"/>
                  </a:moveTo>
                  <a:lnTo>
                    <a:pt x="1977523" y="0"/>
                  </a:lnTo>
                  <a:lnTo>
                    <a:pt x="1977523" y="1592291"/>
                  </a:lnTo>
                  <a:lnTo>
                    <a:pt x="0" y="1592291"/>
                  </a:lnTo>
                  <a:lnTo>
                    <a:pt x="0" y="0"/>
                  </a:lnTo>
                  <a:close/>
                </a:path>
              </a:pathLst>
            </a:custGeom>
            <a:blipFill>
              <a:blip r:embed="rId5"/>
              <a:stretch>
                <a:fillRect l="-36487" t="-21680" r="-36747" b="-21660"/>
              </a:stretch>
            </a:blipFill>
          </p:spPr>
          <p:txBody>
            <a:bodyPr/>
            <a:lstStyle/>
            <a:p>
              <a:endParaRPr lang="en-US"/>
            </a:p>
          </p:txBody>
        </p:sp>
      </p:grpSp>
      <p:grpSp>
        <p:nvGrpSpPr>
          <p:cNvPr id="28" name="Group 28"/>
          <p:cNvGrpSpPr/>
          <p:nvPr/>
        </p:nvGrpSpPr>
        <p:grpSpPr>
          <a:xfrm>
            <a:off x="7730441" y="6072453"/>
            <a:ext cx="2848875" cy="1966646"/>
            <a:chOff x="0" y="0"/>
            <a:chExt cx="3798500" cy="2622194"/>
          </a:xfrm>
        </p:grpSpPr>
        <p:grpSp>
          <p:nvGrpSpPr>
            <p:cNvPr id="29" name="Group 29"/>
            <p:cNvGrpSpPr/>
            <p:nvPr/>
          </p:nvGrpSpPr>
          <p:grpSpPr>
            <a:xfrm>
              <a:off x="0" y="1509377"/>
              <a:ext cx="3798500" cy="1112817"/>
              <a:chOff x="0" y="-27958"/>
              <a:chExt cx="750321" cy="219815"/>
            </a:xfrm>
          </p:grpSpPr>
          <p:sp>
            <p:nvSpPr>
              <p:cNvPr id="30" name="Freeform 30" descr="grey box with a text that says vision"/>
              <p:cNvSpPr/>
              <p:nvPr/>
            </p:nvSpPr>
            <p:spPr>
              <a:xfrm>
                <a:off x="0" y="0"/>
                <a:ext cx="750321" cy="162665"/>
              </a:xfrm>
              <a:custGeom>
                <a:avLst/>
                <a:gdLst/>
                <a:ahLst/>
                <a:cxnLst/>
                <a:rect l="l" t="t" r="r" b="b"/>
                <a:pathLst>
                  <a:path w="750321" h="162665">
                    <a:moveTo>
                      <a:pt x="81333" y="0"/>
                    </a:moveTo>
                    <a:lnTo>
                      <a:pt x="668988" y="0"/>
                    </a:lnTo>
                    <a:cubicBezTo>
                      <a:pt x="690559" y="0"/>
                      <a:pt x="711246" y="8569"/>
                      <a:pt x="726499" y="23822"/>
                    </a:cubicBezTo>
                    <a:cubicBezTo>
                      <a:pt x="741752" y="39075"/>
                      <a:pt x="750321" y="59762"/>
                      <a:pt x="750321" y="81333"/>
                    </a:cubicBezTo>
                    <a:lnTo>
                      <a:pt x="750321" y="81333"/>
                    </a:lnTo>
                    <a:cubicBezTo>
                      <a:pt x="750321" y="126251"/>
                      <a:pt x="713907" y="162665"/>
                      <a:pt x="668988" y="162665"/>
                    </a:cubicBezTo>
                    <a:lnTo>
                      <a:pt x="81333" y="162665"/>
                    </a:lnTo>
                    <a:cubicBezTo>
                      <a:pt x="36414" y="162665"/>
                      <a:pt x="0" y="126251"/>
                      <a:pt x="0" y="81333"/>
                    </a:cubicBezTo>
                    <a:lnTo>
                      <a:pt x="0" y="81333"/>
                    </a:lnTo>
                    <a:cubicBezTo>
                      <a:pt x="0" y="36414"/>
                      <a:pt x="36414" y="0"/>
                      <a:pt x="81333" y="0"/>
                    </a:cubicBezTo>
                    <a:close/>
                  </a:path>
                </a:pathLst>
              </a:custGeom>
              <a:solidFill>
                <a:srgbClr val="A20E20"/>
              </a:solidFill>
              <a:ln cap="rnd">
                <a:noFill/>
                <a:prstDash val="solid"/>
                <a:round/>
              </a:ln>
            </p:spPr>
            <p:txBody>
              <a:bodyPr/>
              <a:lstStyle/>
              <a:p>
                <a:endParaRPr lang="en-US"/>
              </a:p>
            </p:txBody>
          </p:sp>
          <p:sp>
            <p:nvSpPr>
              <p:cNvPr id="31" name="TextBox 31"/>
              <p:cNvSpPr txBox="1"/>
              <p:nvPr/>
            </p:nvSpPr>
            <p:spPr>
              <a:xfrm>
                <a:off x="0" y="-27958"/>
                <a:ext cx="750321" cy="219815"/>
              </a:xfrm>
              <a:prstGeom prst="rect">
                <a:avLst/>
              </a:prstGeom>
            </p:spPr>
            <p:txBody>
              <a:bodyPr lIns="50800" tIns="50800" rIns="50800" bIns="50800" rtlCol="0" anchor="ctr"/>
              <a:lstStyle/>
              <a:p>
                <a:pPr marL="0" lvl="0" indent="0" algn="ctr">
                  <a:lnSpc>
                    <a:spcPts val="3219"/>
                  </a:lnSpc>
                  <a:spcBef>
                    <a:spcPct val="0"/>
                  </a:spcBef>
                </a:pPr>
                <a:r>
                  <a:rPr lang="en-US" sz="2299" b="1" u="none" strike="noStrike">
                    <a:solidFill>
                      <a:srgbClr val="FFFFFF"/>
                    </a:solidFill>
                    <a:latin typeface="Helios Bold"/>
                    <a:ea typeface="Helios Bold"/>
                    <a:cs typeface="Helios Bold"/>
                    <a:sym typeface="Helios Bold"/>
                  </a:rPr>
                  <a:t>Power Automate</a:t>
                </a:r>
              </a:p>
            </p:txBody>
          </p:sp>
        </p:grpSp>
        <p:sp>
          <p:nvSpPr>
            <p:cNvPr id="32" name="Freeform 32"/>
            <p:cNvSpPr/>
            <p:nvPr/>
          </p:nvSpPr>
          <p:spPr>
            <a:xfrm>
              <a:off x="920200" y="0"/>
              <a:ext cx="1958100" cy="1676080"/>
            </a:xfrm>
            <a:custGeom>
              <a:avLst/>
              <a:gdLst/>
              <a:ahLst/>
              <a:cxnLst/>
              <a:rect l="l" t="t" r="r" b="b"/>
              <a:pathLst>
                <a:path w="1958100" h="1676080">
                  <a:moveTo>
                    <a:pt x="0" y="0"/>
                  </a:moveTo>
                  <a:lnTo>
                    <a:pt x="1958100" y="0"/>
                  </a:lnTo>
                  <a:lnTo>
                    <a:pt x="1958100" y="1676080"/>
                  </a:lnTo>
                  <a:lnTo>
                    <a:pt x="0" y="1676080"/>
                  </a:lnTo>
                  <a:lnTo>
                    <a:pt x="0" y="0"/>
                  </a:lnTo>
                  <a:close/>
                </a:path>
              </a:pathLst>
            </a:custGeom>
            <a:blipFill>
              <a:blip r:embed="rId3"/>
              <a:stretch>
                <a:fillRect l="-17384" t="-32796" r="-22078" b="-30212"/>
              </a:stretch>
            </a:blipFill>
          </p:spPr>
          <p:txBody>
            <a:bodyPr/>
            <a:lstStyle/>
            <a:p>
              <a:endParaRPr lang="en-US"/>
            </a:p>
          </p:txBody>
        </p:sp>
      </p:grpSp>
      <p:grpSp>
        <p:nvGrpSpPr>
          <p:cNvPr id="33" name="Group 33"/>
          <p:cNvGrpSpPr/>
          <p:nvPr/>
        </p:nvGrpSpPr>
        <p:grpSpPr>
          <a:xfrm>
            <a:off x="11665977" y="5905500"/>
            <a:ext cx="1917870" cy="2323008"/>
            <a:chOff x="0" y="-209025"/>
            <a:chExt cx="2557160" cy="3097344"/>
          </a:xfrm>
        </p:grpSpPr>
        <p:grpSp>
          <p:nvGrpSpPr>
            <p:cNvPr id="34" name="Group 34"/>
            <p:cNvGrpSpPr/>
            <p:nvPr/>
          </p:nvGrpSpPr>
          <p:grpSpPr>
            <a:xfrm>
              <a:off x="0" y="1416577"/>
              <a:ext cx="2557160" cy="1471742"/>
              <a:chOff x="0" y="-46289"/>
              <a:chExt cx="505118" cy="290715"/>
            </a:xfrm>
          </p:grpSpPr>
          <p:sp>
            <p:nvSpPr>
              <p:cNvPr id="35" name="Freeform 35" descr="grey box with the text mission"/>
              <p:cNvSpPr/>
              <p:nvPr/>
            </p:nvSpPr>
            <p:spPr>
              <a:xfrm>
                <a:off x="0" y="-35967"/>
                <a:ext cx="505118" cy="233565"/>
              </a:xfrm>
              <a:custGeom>
                <a:avLst/>
                <a:gdLst/>
                <a:ahLst/>
                <a:cxnLst/>
                <a:rect l="l" t="t" r="r" b="b"/>
                <a:pathLst>
                  <a:path w="505118" h="233565">
                    <a:moveTo>
                      <a:pt x="116782" y="0"/>
                    </a:moveTo>
                    <a:lnTo>
                      <a:pt x="388336" y="0"/>
                    </a:lnTo>
                    <a:cubicBezTo>
                      <a:pt x="419308" y="0"/>
                      <a:pt x="449012" y="12304"/>
                      <a:pt x="470913" y="34205"/>
                    </a:cubicBezTo>
                    <a:cubicBezTo>
                      <a:pt x="492814" y="56106"/>
                      <a:pt x="505118" y="85810"/>
                      <a:pt x="505118" y="116782"/>
                    </a:cubicBezTo>
                    <a:lnTo>
                      <a:pt x="505118" y="116782"/>
                    </a:lnTo>
                    <a:cubicBezTo>
                      <a:pt x="505118" y="147755"/>
                      <a:pt x="492814" y="177459"/>
                      <a:pt x="470913" y="199360"/>
                    </a:cubicBezTo>
                    <a:cubicBezTo>
                      <a:pt x="449012" y="221261"/>
                      <a:pt x="419308" y="233565"/>
                      <a:pt x="388336" y="233565"/>
                    </a:cubicBezTo>
                    <a:lnTo>
                      <a:pt x="116782" y="233565"/>
                    </a:lnTo>
                    <a:cubicBezTo>
                      <a:pt x="85810" y="233565"/>
                      <a:pt x="56106" y="221261"/>
                      <a:pt x="34205" y="199360"/>
                    </a:cubicBezTo>
                    <a:cubicBezTo>
                      <a:pt x="12304" y="177459"/>
                      <a:pt x="0" y="147755"/>
                      <a:pt x="0" y="116782"/>
                    </a:cubicBezTo>
                    <a:lnTo>
                      <a:pt x="0" y="116782"/>
                    </a:lnTo>
                    <a:cubicBezTo>
                      <a:pt x="0" y="85810"/>
                      <a:pt x="12304" y="56106"/>
                      <a:pt x="34205" y="34205"/>
                    </a:cubicBezTo>
                    <a:cubicBezTo>
                      <a:pt x="56106" y="12304"/>
                      <a:pt x="85810" y="0"/>
                      <a:pt x="116782" y="0"/>
                    </a:cubicBezTo>
                    <a:close/>
                  </a:path>
                </a:pathLst>
              </a:custGeom>
              <a:solidFill>
                <a:srgbClr val="A20E20"/>
              </a:solidFill>
              <a:ln cap="rnd">
                <a:noFill/>
                <a:prstDash val="solid"/>
                <a:round/>
              </a:ln>
            </p:spPr>
            <p:txBody>
              <a:bodyPr/>
              <a:lstStyle/>
              <a:p>
                <a:endParaRPr lang="en-US"/>
              </a:p>
            </p:txBody>
          </p:sp>
          <p:sp>
            <p:nvSpPr>
              <p:cNvPr id="36" name="TextBox 36"/>
              <p:cNvSpPr txBox="1"/>
              <p:nvPr/>
            </p:nvSpPr>
            <p:spPr>
              <a:xfrm>
                <a:off x="0" y="-46289"/>
                <a:ext cx="505118" cy="290715"/>
              </a:xfrm>
              <a:prstGeom prst="rect">
                <a:avLst/>
              </a:prstGeom>
            </p:spPr>
            <p:txBody>
              <a:bodyPr lIns="50800" tIns="50800" rIns="50800" bIns="50800" rtlCol="0" anchor="ctr"/>
              <a:lstStyle/>
              <a:p>
                <a:pPr marL="0" lvl="0" indent="0" algn="ctr">
                  <a:lnSpc>
                    <a:spcPts val="3219"/>
                  </a:lnSpc>
                  <a:spcBef>
                    <a:spcPct val="0"/>
                  </a:spcBef>
                </a:pPr>
                <a:r>
                  <a:rPr lang="en-US" sz="2299" b="1" u="none" strike="noStrike">
                    <a:solidFill>
                      <a:srgbClr val="FFFFFF"/>
                    </a:solidFill>
                    <a:latin typeface="Helios Bold"/>
                    <a:ea typeface="Helios Bold"/>
                    <a:cs typeface="Helios Bold"/>
                    <a:sym typeface="Helios Bold"/>
                  </a:rPr>
                  <a:t>Azure Active Directory</a:t>
                </a:r>
              </a:p>
            </p:txBody>
          </p:sp>
        </p:grpSp>
        <p:sp>
          <p:nvSpPr>
            <p:cNvPr id="37" name="Freeform 37"/>
            <p:cNvSpPr/>
            <p:nvPr/>
          </p:nvSpPr>
          <p:spPr>
            <a:xfrm>
              <a:off x="421979" y="-209025"/>
              <a:ext cx="1713203" cy="1564727"/>
            </a:xfrm>
            <a:custGeom>
              <a:avLst/>
              <a:gdLst/>
              <a:ahLst/>
              <a:cxnLst/>
              <a:rect l="l" t="t" r="r" b="b"/>
              <a:pathLst>
                <a:path w="1713203" h="1564726">
                  <a:moveTo>
                    <a:pt x="0" y="0"/>
                  </a:moveTo>
                  <a:lnTo>
                    <a:pt x="1713204" y="0"/>
                  </a:lnTo>
                  <a:lnTo>
                    <a:pt x="1713204" y="1564726"/>
                  </a:lnTo>
                  <a:lnTo>
                    <a:pt x="0" y="1564726"/>
                  </a:lnTo>
                  <a:lnTo>
                    <a:pt x="0" y="0"/>
                  </a:lnTo>
                  <a:close/>
                </a:path>
              </a:pathLst>
            </a:custGeom>
            <a:blipFill>
              <a:blip r:embed="rId6"/>
              <a:stretch>
                <a:fillRect/>
              </a:stretch>
            </a:blipFill>
          </p:spPr>
          <p:txBody>
            <a:bodyPr/>
            <a:lstStyle/>
            <a:p>
              <a:endParaRPr lang="en-US"/>
            </a:p>
          </p:txBody>
        </p:sp>
      </p:grpSp>
      <p:grpSp>
        <p:nvGrpSpPr>
          <p:cNvPr id="38" name="Group 38"/>
          <p:cNvGrpSpPr/>
          <p:nvPr/>
        </p:nvGrpSpPr>
        <p:grpSpPr>
          <a:xfrm>
            <a:off x="14630785" y="5937855"/>
            <a:ext cx="2268775" cy="2025046"/>
            <a:chOff x="0" y="0"/>
            <a:chExt cx="3025033" cy="2700060"/>
          </a:xfrm>
        </p:grpSpPr>
        <p:grpSp>
          <p:nvGrpSpPr>
            <p:cNvPr id="39" name="Group 39"/>
            <p:cNvGrpSpPr/>
            <p:nvPr/>
          </p:nvGrpSpPr>
          <p:grpSpPr>
            <a:xfrm>
              <a:off x="0" y="1587243"/>
              <a:ext cx="3025033" cy="1112817"/>
              <a:chOff x="0" y="-24157"/>
              <a:chExt cx="597537" cy="219815"/>
            </a:xfrm>
          </p:grpSpPr>
          <p:sp>
            <p:nvSpPr>
              <p:cNvPr id="40" name="Freeform 40" descr="grey box with the text mission"/>
              <p:cNvSpPr/>
              <p:nvPr/>
            </p:nvSpPr>
            <p:spPr>
              <a:xfrm>
                <a:off x="0" y="0"/>
                <a:ext cx="597537" cy="162665"/>
              </a:xfrm>
              <a:custGeom>
                <a:avLst/>
                <a:gdLst/>
                <a:ahLst/>
                <a:cxnLst/>
                <a:rect l="l" t="t" r="r" b="b"/>
                <a:pathLst>
                  <a:path w="597537" h="162665">
                    <a:moveTo>
                      <a:pt x="81333" y="0"/>
                    </a:moveTo>
                    <a:lnTo>
                      <a:pt x="516205" y="0"/>
                    </a:lnTo>
                    <a:cubicBezTo>
                      <a:pt x="561124" y="0"/>
                      <a:pt x="597537" y="36414"/>
                      <a:pt x="597537" y="81333"/>
                    </a:cubicBezTo>
                    <a:lnTo>
                      <a:pt x="597537" y="81333"/>
                    </a:lnTo>
                    <a:cubicBezTo>
                      <a:pt x="597537" y="126251"/>
                      <a:pt x="561124" y="162665"/>
                      <a:pt x="516205" y="162665"/>
                    </a:cubicBezTo>
                    <a:lnTo>
                      <a:pt x="81333" y="162665"/>
                    </a:lnTo>
                    <a:cubicBezTo>
                      <a:pt x="36414" y="162665"/>
                      <a:pt x="0" y="126251"/>
                      <a:pt x="0" y="81333"/>
                    </a:cubicBezTo>
                    <a:lnTo>
                      <a:pt x="0" y="81333"/>
                    </a:lnTo>
                    <a:cubicBezTo>
                      <a:pt x="0" y="36414"/>
                      <a:pt x="36414" y="0"/>
                      <a:pt x="81333" y="0"/>
                    </a:cubicBezTo>
                    <a:close/>
                  </a:path>
                </a:pathLst>
              </a:custGeom>
              <a:solidFill>
                <a:srgbClr val="A20E20"/>
              </a:solidFill>
              <a:ln cap="rnd">
                <a:noFill/>
                <a:prstDash val="solid"/>
                <a:round/>
              </a:ln>
            </p:spPr>
            <p:txBody>
              <a:bodyPr/>
              <a:lstStyle/>
              <a:p>
                <a:endParaRPr lang="en-US"/>
              </a:p>
            </p:txBody>
          </p:sp>
          <p:sp>
            <p:nvSpPr>
              <p:cNvPr id="41" name="TextBox 41"/>
              <p:cNvSpPr txBox="1"/>
              <p:nvPr/>
            </p:nvSpPr>
            <p:spPr>
              <a:xfrm>
                <a:off x="0" y="-24157"/>
                <a:ext cx="597537" cy="219815"/>
              </a:xfrm>
              <a:prstGeom prst="rect">
                <a:avLst/>
              </a:prstGeom>
            </p:spPr>
            <p:txBody>
              <a:bodyPr lIns="50800" tIns="50800" rIns="50800" bIns="50800" rtlCol="0" anchor="ctr"/>
              <a:lstStyle/>
              <a:p>
                <a:pPr marL="0" lvl="0" indent="0" algn="ctr">
                  <a:lnSpc>
                    <a:spcPts val="3219"/>
                  </a:lnSpc>
                  <a:spcBef>
                    <a:spcPct val="0"/>
                  </a:spcBef>
                </a:pPr>
                <a:r>
                  <a:rPr lang="en-US" sz="2299" b="1" u="none" strike="noStrike">
                    <a:solidFill>
                      <a:srgbClr val="FFFFFF"/>
                    </a:solidFill>
                    <a:latin typeface="Helios Bold"/>
                    <a:ea typeface="Helios Bold"/>
                    <a:cs typeface="Helios Bold"/>
                    <a:sym typeface="Helios Bold"/>
                  </a:rPr>
                  <a:t>ChatGPT</a:t>
                </a:r>
              </a:p>
            </p:txBody>
          </p:sp>
        </p:grpSp>
        <p:sp>
          <p:nvSpPr>
            <p:cNvPr id="42" name="Freeform 42"/>
            <p:cNvSpPr/>
            <p:nvPr/>
          </p:nvSpPr>
          <p:spPr>
            <a:xfrm>
              <a:off x="600763" y="0"/>
              <a:ext cx="1823507" cy="1709538"/>
            </a:xfrm>
            <a:custGeom>
              <a:avLst/>
              <a:gdLst/>
              <a:ahLst/>
              <a:cxnLst/>
              <a:rect l="l" t="t" r="r" b="b"/>
              <a:pathLst>
                <a:path w="1823507" h="1709538">
                  <a:moveTo>
                    <a:pt x="0" y="0"/>
                  </a:moveTo>
                  <a:lnTo>
                    <a:pt x="1823507" y="0"/>
                  </a:lnTo>
                  <a:lnTo>
                    <a:pt x="1823507" y="1709538"/>
                  </a:lnTo>
                  <a:lnTo>
                    <a:pt x="0" y="1709538"/>
                  </a:lnTo>
                  <a:lnTo>
                    <a:pt x="0" y="0"/>
                  </a:lnTo>
                  <a:close/>
                </a:path>
              </a:pathLst>
            </a:custGeom>
            <a:blipFill>
              <a:blip r:embed="rId7"/>
              <a:stretch>
                <a:fillRect l="-23701" t="-96238" r="-314951" b="-96197"/>
              </a:stretch>
            </a:blipFill>
          </p:spPr>
          <p:txBody>
            <a:bodyPr/>
            <a:lstStyle/>
            <a:p>
              <a:endParaRPr lang="en-US"/>
            </a:p>
          </p:txBody>
        </p:sp>
      </p:grpSp>
      <p:sp>
        <p:nvSpPr>
          <p:cNvPr id="43" name="Freeform 43"/>
          <p:cNvSpPr/>
          <p:nvPr/>
        </p:nvSpPr>
        <p:spPr>
          <a:xfrm>
            <a:off x="7060341" y="3612693"/>
            <a:ext cx="1020798" cy="1020798"/>
          </a:xfrm>
          <a:custGeom>
            <a:avLst/>
            <a:gdLst/>
            <a:ahLst/>
            <a:cxnLst/>
            <a:rect l="l" t="t" r="r" b="b"/>
            <a:pathLst>
              <a:path w="1020798" h="1020798">
                <a:moveTo>
                  <a:pt x="0" y="0"/>
                </a:moveTo>
                <a:lnTo>
                  <a:pt x="1020798" y="0"/>
                </a:lnTo>
                <a:lnTo>
                  <a:pt x="1020798" y="1020797"/>
                </a:lnTo>
                <a:lnTo>
                  <a:pt x="0" y="102079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ysDot"/>
            <a:miter/>
          </a:ln>
        </p:spPr>
        <p:txBody>
          <a:bodyPr/>
          <a:lstStyle/>
          <a:p>
            <a:endParaRPr lang="en-US"/>
          </a:p>
        </p:txBody>
      </p:sp>
      <p:sp>
        <p:nvSpPr>
          <p:cNvPr id="44" name="TextBox 44"/>
          <p:cNvSpPr txBox="1"/>
          <p:nvPr/>
        </p:nvSpPr>
        <p:spPr>
          <a:xfrm>
            <a:off x="1028700" y="1060811"/>
            <a:ext cx="15231991" cy="923925"/>
          </a:xfrm>
          <a:prstGeom prst="rect">
            <a:avLst/>
          </a:prstGeom>
        </p:spPr>
        <p:txBody>
          <a:bodyPr lIns="0" tIns="0" rIns="0" bIns="0" rtlCol="0" anchor="t">
            <a:spAutoFit/>
          </a:bodyPr>
          <a:lstStyle/>
          <a:p>
            <a:pPr algn="l">
              <a:lnSpc>
                <a:spcPts val="7200"/>
              </a:lnSpc>
            </a:pPr>
            <a:r>
              <a:rPr lang="en-US" sz="6000" b="1">
                <a:solidFill>
                  <a:srgbClr val="A20E20"/>
                </a:solidFill>
                <a:latin typeface="TT Hoves Bold"/>
                <a:ea typeface="TT Hoves Bold"/>
                <a:cs typeface="TT Hoves Bold"/>
                <a:sym typeface="TT Hoves Bold"/>
              </a:rPr>
              <a:t>Tools and Setup</a:t>
            </a:r>
          </a:p>
        </p:txBody>
      </p:sp>
      <p:sp>
        <p:nvSpPr>
          <p:cNvPr id="45" name="Freeform 45"/>
          <p:cNvSpPr/>
          <p:nvPr/>
        </p:nvSpPr>
        <p:spPr>
          <a:xfrm>
            <a:off x="6686642" y="6580770"/>
            <a:ext cx="1020798" cy="1020798"/>
          </a:xfrm>
          <a:custGeom>
            <a:avLst/>
            <a:gdLst/>
            <a:ahLst/>
            <a:cxnLst/>
            <a:rect l="l" t="t" r="r" b="b"/>
            <a:pathLst>
              <a:path w="1020798" h="1020798">
                <a:moveTo>
                  <a:pt x="0" y="0"/>
                </a:moveTo>
                <a:lnTo>
                  <a:pt x="1020798" y="0"/>
                </a:lnTo>
                <a:lnTo>
                  <a:pt x="1020798" y="1020798"/>
                </a:lnTo>
                <a:lnTo>
                  <a:pt x="0" y="102079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ysDot"/>
            <a:miter/>
          </a:ln>
        </p:spPr>
        <p:txBody>
          <a:bodyPr/>
          <a:lstStyle/>
          <a:p>
            <a:endParaRPr lang="en-US"/>
          </a:p>
        </p:txBody>
      </p:sp>
      <p:sp>
        <p:nvSpPr>
          <p:cNvPr id="46" name="Freeform 46"/>
          <p:cNvSpPr/>
          <p:nvPr/>
        </p:nvSpPr>
        <p:spPr>
          <a:xfrm>
            <a:off x="10598366" y="6580770"/>
            <a:ext cx="1020798" cy="1020798"/>
          </a:xfrm>
          <a:custGeom>
            <a:avLst/>
            <a:gdLst/>
            <a:ahLst/>
            <a:cxnLst/>
            <a:rect l="l" t="t" r="r" b="b"/>
            <a:pathLst>
              <a:path w="1020798" h="1020798">
                <a:moveTo>
                  <a:pt x="0" y="0"/>
                </a:moveTo>
                <a:lnTo>
                  <a:pt x="1020798" y="0"/>
                </a:lnTo>
                <a:lnTo>
                  <a:pt x="1020798" y="1020798"/>
                </a:lnTo>
                <a:lnTo>
                  <a:pt x="0" y="102079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ysDot"/>
            <a:miter/>
          </a:ln>
        </p:spPr>
        <p:txBody>
          <a:bodyPr/>
          <a:lstStyle/>
          <a:p>
            <a:endParaRPr lang="en-US"/>
          </a:p>
        </p:txBody>
      </p:sp>
      <p:sp>
        <p:nvSpPr>
          <p:cNvPr id="47" name="Freeform 47"/>
          <p:cNvSpPr/>
          <p:nvPr/>
        </p:nvSpPr>
        <p:spPr>
          <a:xfrm>
            <a:off x="13592560" y="6580770"/>
            <a:ext cx="1020798" cy="1020798"/>
          </a:xfrm>
          <a:custGeom>
            <a:avLst/>
            <a:gdLst/>
            <a:ahLst/>
            <a:cxnLst/>
            <a:rect l="l" t="t" r="r" b="b"/>
            <a:pathLst>
              <a:path w="1020798" h="1020798">
                <a:moveTo>
                  <a:pt x="0" y="0"/>
                </a:moveTo>
                <a:lnTo>
                  <a:pt x="1020798" y="0"/>
                </a:lnTo>
                <a:lnTo>
                  <a:pt x="1020798" y="1020798"/>
                </a:lnTo>
                <a:lnTo>
                  <a:pt x="0" y="102079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ysDot"/>
            <a:miter/>
          </a:ln>
        </p:spPr>
        <p:txBody>
          <a:bodyPr/>
          <a:lstStyle/>
          <a:p>
            <a:endParaRPr lang="en-US"/>
          </a:p>
        </p:txBody>
      </p:sp>
      <p:grpSp>
        <p:nvGrpSpPr>
          <p:cNvPr id="48" name="Group 48"/>
          <p:cNvGrpSpPr/>
          <p:nvPr/>
        </p:nvGrpSpPr>
        <p:grpSpPr>
          <a:xfrm rot="1980418">
            <a:off x="9989782" y="-1292509"/>
            <a:ext cx="11250352" cy="3712168"/>
            <a:chOff x="0" y="0"/>
            <a:chExt cx="1049690" cy="346356"/>
          </a:xfrm>
        </p:grpSpPr>
        <p:sp>
          <p:nvSpPr>
            <p:cNvPr id="49" name="Freeform 49"/>
            <p:cNvSpPr/>
            <p:nvPr/>
          </p:nvSpPr>
          <p:spPr>
            <a:xfrm>
              <a:off x="0" y="0"/>
              <a:ext cx="1049690" cy="346356"/>
            </a:xfrm>
            <a:custGeom>
              <a:avLst/>
              <a:gdLst/>
              <a:ahLst/>
              <a:cxnLst/>
              <a:rect l="l" t="t" r="r" b="b"/>
              <a:pathLst>
                <a:path w="1049690" h="346356">
                  <a:moveTo>
                    <a:pt x="203200" y="0"/>
                  </a:moveTo>
                  <a:lnTo>
                    <a:pt x="846490" y="0"/>
                  </a:lnTo>
                  <a:lnTo>
                    <a:pt x="1049690" y="346356"/>
                  </a:lnTo>
                  <a:lnTo>
                    <a:pt x="0" y="346356"/>
                  </a:lnTo>
                  <a:lnTo>
                    <a:pt x="203200" y="0"/>
                  </a:lnTo>
                  <a:close/>
                </a:path>
              </a:pathLst>
            </a:custGeom>
            <a:solidFill>
              <a:srgbClr val="A20E20"/>
            </a:solidFill>
          </p:spPr>
          <p:txBody>
            <a:bodyPr/>
            <a:lstStyle/>
            <a:p>
              <a:endParaRPr lang="en-US"/>
            </a:p>
          </p:txBody>
        </p:sp>
        <p:sp>
          <p:nvSpPr>
            <p:cNvPr id="50" name="TextBox 50"/>
            <p:cNvSpPr txBox="1"/>
            <p:nvPr/>
          </p:nvSpPr>
          <p:spPr>
            <a:xfrm>
              <a:off x="127000" y="-38100"/>
              <a:ext cx="795690" cy="384456"/>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7623" y="9258300"/>
            <a:ext cx="5765006" cy="1028700"/>
            <a:chOff x="0" y="0"/>
            <a:chExt cx="7686674" cy="1371600"/>
          </a:xfrm>
        </p:grpSpPr>
        <p:grpSp>
          <p:nvGrpSpPr>
            <p:cNvPr id="3" name="Group 3"/>
            <p:cNvGrpSpPr/>
            <p:nvPr/>
          </p:nvGrpSpPr>
          <p:grpSpPr>
            <a:xfrm>
              <a:off x="0" y="0"/>
              <a:ext cx="7686674" cy="1371600"/>
              <a:chOff x="0" y="0"/>
              <a:chExt cx="1049690" cy="187305"/>
            </a:xfrm>
          </p:grpSpPr>
          <p:sp>
            <p:nvSpPr>
              <p:cNvPr id="4" name="Freeform 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5" name="TextBox 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r>
                <a:rPr lang="en-US" sz="1800" b="1">
                  <a:solidFill>
                    <a:srgbClr val="FFFFFF"/>
                  </a:solidFill>
                  <a:latin typeface="Helios Bold"/>
                  <a:ea typeface="Helios Bold"/>
                  <a:cs typeface="Helios Bold"/>
                  <a:sym typeface="Helios Bold"/>
                </a:rPr>
                <a:t>Back to Agenda</a:t>
              </a:r>
            </a:p>
          </p:txBody>
        </p:sp>
      </p:grpSp>
      <p:grpSp>
        <p:nvGrpSpPr>
          <p:cNvPr id="7" name="Group 7"/>
          <p:cNvGrpSpPr/>
          <p:nvPr/>
        </p:nvGrpSpPr>
        <p:grpSpPr>
          <a:xfrm>
            <a:off x="622623" y="4680208"/>
            <a:ext cx="2848875" cy="2034708"/>
            <a:chOff x="0" y="0"/>
            <a:chExt cx="3798500" cy="2712943"/>
          </a:xfrm>
        </p:grpSpPr>
        <p:grpSp>
          <p:nvGrpSpPr>
            <p:cNvPr id="8" name="Group 8"/>
            <p:cNvGrpSpPr/>
            <p:nvPr/>
          </p:nvGrpSpPr>
          <p:grpSpPr>
            <a:xfrm>
              <a:off x="0" y="1889450"/>
              <a:ext cx="3798500" cy="823494"/>
              <a:chOff x="0" y="0"/>
              <a:chExt cx="750321" cy="162665"/>
            </a:xfrm>
          </p:grpSpPr>
          <p:sp>
            <p:nvSpPr>
              <p:cNvPr id="9" name="Freeform 9" descr="grey box with a text that says vision"/>
              <p:cNvSpPr/>
              <p:nvPr/>
            </p:nvSpPr>
            <p:spPr>
              <a:xfrm>
                <a:off x="0" y="0"/>
                <a:ext cx="750321" cy="162665"/>
              </a:xfrm>
              <a:custGeom>
                <a:avLst/>
                <a:gdLst/>
                <a:ahLst/>
                <a:cxnLst/>
                <a:rect l="l" t="t" r="r" b="b"/>
                <a:pathLst>
                  <a:path w="750321" h="162665">
                    <a:moveTo>
                      <a:pt x="81333" y="0"/>
                    </a:moveTo>
                    <a:lnTo>
                      <a:pt x="668988" y="0"/>
                    </a:lnTo>
                    <a:cubicBezTo>
                      <a:pt x="690559" y="0"/>
                      <a:pt x="711246" y="8569"/>
                      <a:pt x="726499" y="23822"/>
                    </a:cubicBezTo>
                    <a:cubicBezTo>
                      <a:pt x="741752" y="39075"/>
                      <a:pt x="750321" y="59762"/>
                      <a:pt x="750321" y="81333"/>
                    </a:cubicBezTo>
                    <a:lnTo>
                      <a:pt x="750321" y="81333"/>
                    </a:lnTo>
                    <a:cubicBezTo>
                      <a:pt x="750321" y="126251"/>
                      <a:pt x="713907" y="162665"/>
                      <a:pt x="668988" y="162665"/>
                    </a:cubicBezTo>
                    <a:lnTo>
                      <a:pt x="81333" y="162665"/>
                    </a:lnTo>
                    <a:cubicBezTo>
                      <a:pt x="36414" y="162665"/>
                      <a:pt x="0" y="126251"/>
                      <a:pt x="0" y="81333"/>
                    </a:cubicBezTo>
                    <a:lnTo>
                      <a:pt x="0" y="81333"/>
                    </a:lnTo>
                    <a:cubicBezTo>
                      <a:pt x="0" y="36414"/>
                      <a:pt x="36414" y="0"/>
                      <a:pt x="81333" y="0"/>
                    </a:cubicBezTo>
                    <a:close/>
                  </a:path>
                </a:pathLst>
              </a:custGeom>
              <a:solidFill>
                <a:srgbClr val="A20E20"/>
              </a:solidFill>
              <a:ln cap="rnd">
                <a:noFill/>
                <a:prstDash val="solid"/>
                <a:round/>
              </a:ln>
            </p:spPr>
            <p:txBody>
              <a:bodyPr/>
              <a:lstStyle/>
              <a:p>
                <a:endParaRPr lang="en-US"/>
              </a:p>
            </p:txBody>
          </p:sp>
          <p:sp>
            <p:nvSpPr>
              <p:cNvPr id="10" name="TextBox 10"/>
              <p:cNvSpPr txBox="1"/>
              <p:nvPr/>
            </p:nvSpPr>
            <p:spPr>
              <a:xfrm>
                <a:off x="0" y="-57150"/>
                <a:ext cx="750321" cy="219815"/>
              </a:xfrm>
              <a:prstGeom prst="rect">
                <a:avLst/>
              </a:prstGeom>
            </p:spPr>
            <p:txBody>
              <a:bodyPr lIns="50800" tIns="50800" rIns="50800" bIns="50800" rtlCol="0" anchor="ctr"/>
              <a:lstStyle/>
              <a:p>
                <a:pPr marL="0" lvl="0" indent="0" algn="ctr">
                  <a:lnSpc>
                    <a:spcPts val="3219"/>
                  </a:lnSpc>
                  <a:spcBef>
                    <a:spcPct val="0"/>
                  </a:spcBef>
                </a:pPr>
                <a:r>
                  <a:rPr lang="en-US" sz="2299" b="1">
                    <a:solidFill>
                      <a:srgbClr val="FFFFFF"/>
                    </a:solidFill>
                    <a:latin typeface="Helios Bold"/>
                    <a:ea typeface="Helios Bold"/>
                    <a:cs typeface="Helios Bold"/>
                    <a:sym typeface="Helios Bold"/>
                  </a:rPr>
                  <a:t>HR Submits Form</a:t>
                </a:r>
              </a:p>
            </p:txBody>
          </p:sp>
        </p:grpSp>
        <p:sp>
          <p:nvSpPr>
            <p:cNvPr id="11" name="Freeform 11"/>
            <p:cNvSpPr/>
            <p:nvPr/>
          </p:nvSpPr>
          <p:spPr>
            <a:xfrm>
              <a:off x="541436" y="0"/>
              <a:ext cx="2346575" cy="1889450"/>
            </a:xfrm>
            <a:custGeom>
              <a:avLst/>
              <a:gdLst/>
              <a:ahLst/>
              <a:cxnLst/>
              <a:rect l="l" t="t" r="r" b="b"/>
              <a:pathLst>
                <a:path w="2346575" h="1889450">
                  <a:moveTo>
                    <a:pt x="0" y="0"/>
                  </a:moveTo>
                  <a:lnTo>
                    <a:pt x="2346575" y="0"/>
                  </a:lnTo>
                  <a:lnTo>
                    <a:pt x="2346575" y="1889450"/>
                  </a:lnTo>
                  <a:lnTo>
                    <a:pt x="0" y="1889450"/>
                  </a:lnTo>
                  <a:lnTo>
                    <a:pt x="0" y="0"/>
                  </a:lnTo>
                  <a:close/>
                </a:path>
              </a:pathLst>
            </a:custGeom>
            <a:blipFill>
              <a:blip r:embed="rId3"/>
              <a:stretch>
                <a:fillRect l="-36487" t="-21680" r="-36747" b="-21660"/>
              </a:stretch>
            </a:blipFill>
          </p:spPr>
          <p:txBody>
            <a:bodyPr/>
            <a:lstStyle/>
            <a:p>
              <a:endParaRPr lang="en-US"/>
            </a:p>
          </p:txBody>
        </p:sp>
      </p:grpSp>
      <p:grpSp>
        <p:nvGrpSpPr>
          <p:cNvPr id="12" name="Group 12"/>
          <p:cNvGrpSpPr/>
          <p:nvPr/>
        </p:nvGrpSpPr>
        <p:grpSpPr>
          <a:xfrm>
            <a:off x="5001897" y="4627872"/>
            <a:ext cx="2848875" cy="2087043"/>
            <a:chOff x="0" y="0"/>
            <a:chExt cx="3798500" cy="2782724"/>
          </a:xfrm>
        </p:grpSpPr>
        <p:grpSp>
          <p:nvGrpSpPr>
            <p:cNvPr id="13" name="Group 13"/>
            <p:cNvGrpSpPr/>
            <p:nvPr/>
          </p:nvGrpSpPr>
          <p:grpSpPr>
            <a:xfrm>
              <a:off x="0" y="1959231"/>
              <a:ext cx="3798500" cy="823494"/>
              <a:chOff x="0" y="0"/>
              <a:chExt cx="750321" cy="162665"/>
            </a:xfrm>
          </p:grpSpPr>
          <p:sp>
            <p:nvSpPr>
              <p:cNvPr id="14" name="Freeform 14" descr="grey box with a text that says vision"/>
              <p:cNvSpPr/>
              <p:nvPr/>
            </p:nvSpPr>
            <p:spPr>
              <a:xfrm>
                <a:off x="0" y="0"/>
                <a:ext cx="750321" cy="162665"/>
              </a:xfrm>
              <a:custGeom>
                <a:avLst/>
                <a:gdLst/>
                <a:ahLst/>
                <a:cxnLst/>
                <a:rect l="l" t="t" r="r" b="b"/>
                <a:pathLst>
                  <a:path w="750321" h="162665">
                    <a:moveTo>
                      <a:pt x="81333" y="0"/>
                    </a:moveTo>
                    <a:lnTo>
                      <a:pt x="668988" y="0"/>
                    </a:lnTo>
                    <a:cubicBezTo>
                      <a:pt x="690559" y="0"/>
                      <a:pt x="711246" y="8569"/>
                      <a:pt x="726499" y="23822"/>
                    </a:cubicBezTo>
                    <a:cubicBezTo>
                      <a:pt x="741752" y="39075"/>
                      <a:pt x="750321" y="59762"/>
                      <a:pt x="750321" y="81333"/>
                    </a:cubicBezTo>
                    <a:lnTo>
                      <a:pt x="750321" y="81333"/>
                    </a:lnTo>
                    <a:cubicBezTo>
                      <a:pt x="750321" y="126251"/>
                      <a:pt x="713907" y="162665"/>
                      <a:pt x="668988" y="162665"/>
                    </a:cubicBezTo>
                    <a:lnTo>
                      <a:pt x="81333" y="162665"/>
                    </a:lnTo>
                    <a:cubicBezTo>
                      <a:pt x="36414" y="162665"/>
                      <a:pt x="0" y="126251"/>
                      <a:pt x="0" y="81333"/>
                    </a:cubicBezTo>
                    <a:lnTo>
                      <a:pt x="0" y="81333"/>
                    </a:lnTo>
                    <a:cubicBezTo>
                      <a:pt x="0" y="36414"/>
                      <a:pt x="36414" y="0"/>
                      <a:pt x="81333" y="0"/>
                    </a:cubicBezTo>
                    <a:close/>
                  </a:path>
                </a:pathLst>
              </a:custGeom>
              <a:solidFill>
                <a:srgbClr val="A20E20"/>
              </a:solidFill>
              <a:ln cap="rnd">
                <a:noFill/>
                <a:prstDash val="solid"/>
                <a:round/>
              </a:ln>
            </p:spPr>
            <p:txBody>
              <a:bodyPr/>
              <a:lstStyle/>
              <a:p>
                <a:endParaRPr lang="en-US"/>
              </a:p>
            </p:txBody>
          </p:sp>
          <p:sp>
            <p:nvSpPr>
              <p:cNvPr id="15" name="TextBox 15"/>
              <p:cNvSpPr txBox="1"/>
              <p:nvPr/>
            </p:nvSpPr>
            <p:spPr>
              <a:xfrm>
                <a:off x="0" y="-57150"/>
                <a:ext cx="750321" cy="219815"/>
              </a:xfrm>
              <a:prstGeom prst="rect">
                <a:avLst/>
              </a:prstGeom>
            </p:spPr>
            <p:txBody>
              <a:bodyPr lIns="50800" tIns="50800" rIns="50800" bIns="50800" rtlCol="0" anchor="ctr"/>
              <a:lstStyle/>
              <a:p>
                <a:pPr marL="0" lvl="0" indent="0" algn="ctr">
                  <a:lnSpc>
                    <a:spcPts val="3219"/>
                  </a:lnSpc>
                  <a:spcBef>
                    <a:spcPct val="0"/>
                  </a:spcBef>
                </a:pPr>
                <a:r>
                  <a:rPr lang="en-US" sz="2299" b="1" u="none" strike="noStrike">
                    <a:solidFill>
                      <a:srgbClr val="FFFFFF"/>
                    </a:solidFill>
                    <a:latin typeface="Helios Bold"/>
                    <a:ea typeface="Helios Bold"/>
                    <a:cs typeface="Helios Bold"/>
                    <a:sym typeface="Helios Bold"/>
                  </a:rPr>
                  <a:t>Power Automate</a:t>
                </a:r>
              </a:p>
            </p:txBody>
          </p:sp>
        </p:grpSp>
        <p:sp>
          <p:nvSpPr>
            <p:cNvPr id="16" name="Freeform 16"/>
            <p:cNvSpPr/>
            <p:nvPr/>
          </p:nvSpPr>
          <p:spPr>
            <a:xfrm>
              <a:off x="916946" y="0"/>
              <a:ext cx="2335475" cy="1888988"/>
            </a:xfrm>
            <a:custGeom>
              <a:avLst/>
              <a:gdLst/>
              <a:ahLst/>
              <a:cxnLst/>
              <a:rect l="l" t="t" r="r" b="b"/>
              <a:pathLst>
                <a:path w="2335475" h="1888988">
                  <a:moveTo>
                    <a:pt x="0" y="0"/>
                  </a:moveTo>
                  <a:lnTo>
                    <a:pt x="2335476" y="0"/>
                  </a:lnTo>
                  <a:lnTo>
                    <a:pt x="2335476" y="1888988"/>
                  </a:lnTo>
                  <a:lnTo>
                    <a:pt x="0" y="1888988"/>
                  </a:lnTo>
                  <a:lnTo>
                    <a:pt x="0" y="0"/>
                  </a:lnTo>
                  <a:close/>
                </a:path>
              </a:pathLst>
            </a:custGeom>
            <a:blipFill>
              <a:blip r:embed="rId4"/>
              <a:stretch>
                <a:fillRect l="-33250" t="-54327" r="-35445" b="-54343"/>
              </a:stretch>
            </a:blipFill>
          </p:spPr>
          <p:txBody>
            <a:bodyPr/>
            <a:lstStyle/>
            <a:p>
              <a:endParaRPr lang="en-US"/>
            </a:p>
          </p:txBody>
        </p:sp>
      </p:grpSp>
      <p:grpSp>
        <p:nvGrpSpPr>
          <p:cNvPr id="17" name="Group 17"/>
          <p:cNvGrpSpPr/>
          <p:nvPr/>
        </p:nvGrpSpPr>
        <p:grpSpPr>
          <a:xfrm>
            <a:off x="9384297" y="4627872"/>
            <a:ext cx="3675783" cy="2087043"/>
            <a:chOff x="0" y="0"/>
            <a:chExt cx="4901045" cy="2782724"/>
          </a:xfrm>
        </p:grpSpPr>
        <p:grpSp>
          <p:nvGrpSpPr>
            <p:cNvPr id="18" name="Group 18"/>
            <p:cNvGrpSpPr/>
            <p:nvPr/>
          </p:nvGrpSpPr>
          <p:grpSpPr>
            <a:xfrm>
              <a:off x="0" y="1940307"/>
              <a:ext cx="4901045" cy="842417"/>
              <a:chOff x="0" y="0"/>
              <a:chExt cx="968108" cy="166403"/>
            </a:xfrm>
          </p:grpSpPr>
          <p:sp>
            <p:nvSpPr>
              <p:cNvPr id="19" name="Freeform 19" descr="grey box with the text mission"/>
              <p:cNvSpPr/>
              <p:nvPr/>
            </p:nvSpPr>
            <p:spPr>
              <a:xfrm>
                <a:off x="0" y="0"/>
                <a:ext cx="968108" cy="166403"/>
              </a:xfrm>
              <a:custGeom>
                <a:avLst/>
                <a:gdLst/>
                <a:ahLst/>
                <a:cxnLst/>
                <a:rect l="l" t="t" r="r" b="b"/>
                <a:pathLst>
                  <a:path w="968108" h="166403">
                    <a:moveTo>
                      <a:pt x="83202" y="0"/>
                    </a:moveTo>
                    <a:lnTo>
                      <a:pt x="884906" y="0"/>
                    </a:lnTo>
                    <a:cubicBezTo>
                      <a:pt x="930857" y="0"/>
                      <a:pt x="968108" y="37251"/>
                      <a:pt x="968108" y="83202"/>
                    </a:cubicBezTo>
                    <a:lnTo>
                      <a:pt x="968108" y="83202"/>
                    </a:lnTo>
                    <a:cubicBezTo>
                      <a:pt x="968108" y="105268"/>
                      <a:pt x="959342" y="126431"/>
                      <a:pt x="943738" y="142034"/>
                    </a:cubicBezTo>
                    <a:cubicBezTo>
                      <a:pt x="928135" y="157638"/>
                      <a:pt x="906972" y="166403"/>
                      <a:pt x="884906" y="166403"/>
                    </a:cubicBezTo>
                    <a:lnTo>
                      <a:pt x="83202" y="166403"/>
                    </a:lnTo>
                    <a:cubicBezTo>
                      <a:pt x="61135" y="166403"/>
                      <a:pt x="39973" y="157638"/>
                      <a:pt x="24369" y="142034"/>
                    </a:cubicBezTo>
                    <a:cubicBezTo>
                      <a:pt x="8766" y="126431"/>
                      <a:pt x="0" y="105268"/>
                      <a:pt x="0" y="83202"/>
                    </a:cubicBezTo>
                    <a:lnTo>
                      <a:pt x="0" y="83202"/>
                    </a:lnTo>
                    <a:cubicBezTo>
                      <a:pt x="0" y="61135"/>
                      <a:pt x="8766" y="39973"/>
                      <a:pt x="24369" y="24369"/>
                    </a:cubicBezTo>
                    <a:cubicBezTo>
                      <a:pt x="39973" y="8766"/>
                      <a:pt x="61135" y="0"/>
                      <a:pt x="83202" y="0"/>
                    </a:cubicBezTo>
                    <a:close/>
                  </a:path>
                </a:pathLst>
              </a:custGeom>
              <a:solidFill>
                <a:srgbClr val="A20E20"/>
              </a:solidFill>
              <a:ln cap="rnd">
                <a:noFill/>
                <a:prstDash val="solid"/>
                <a:round/>
              </a:ln>
            </p:spPr>
            <p:txBody>
              <a:bodyPr/>
              <a:lstStyle/>
              <a:p>
                <a:endParaRPr lang="en-US"/>
              </a:p>
            </p:txBody>
          </p:sp>
          <p:sp>
            <p:nvSpPr>
              <p:cNvPr id="20" name="TextBox 20"/>
              <p:cNvSpPr txBox="1"/>
              <p:nvPr/>
            </p:nvSpPr>
            <p:spPr>
              <a:xfrm>
                <a:off x="0" y="-57150"/>
                <a:ext cx="968108" cy="223553"/>
              </a:xfrm>
              <a:prstGeom prst="rect">
                <a:avLst/>
              </a:prstGeom>
            </p:spPr>
            <p:txBody>
              <a:bodyPr lIns="50800" tIns="50800" rIns="50800" bIns="50800" rtlCol="0" anchor="ctr"/>
              <a:lstStyle/>
              <a:p>
                <a:pPr marL="0" lvl="0" indent="0" algn="ctr">
                  <a:lnSpc>
                    <a:spcPts val="3219"/>
                  </a:lnSpc>
                  <a:spcBef>
                    <a:spcPct val="0"/>
                  </a:spcBef>
                </a:pPr>
                <a:r>
                  <a:rPr lang="en-US" sz="2299" b="1" u="none" strike="noStrike">
                    <a:solidFill>
                      <a:srgbClr val="FFFFFF"/>
                    </a:solidFill>
                    <a:latin typeface="Helios Bold"/>
                    <a:ea typeface="Helios Bold"/>
                    <a:cs typeface="Helios Bold"/>
                    <a:sym typeface="Helios Bold"/>
                  </a:rPr>
                  <a:t>Create User in Azure ID</a:t>
                </a:r>
              </a:p>
            </p:txBody>
          </p:sp>
        </p:grpSp>
        <p:sp>
          <p:nvSpPr>
            <p:cNvPr id="21" name="Freeform 21"/>
            <p:cNvSpPr/>
            <p:nvPr/>
          </p:nvSpPr>
          <p:spPr>
            <a:xfrm>
              <a:off x="1416405" y="0"/>
              <a:ext cx="2068235" cy="1888988"/>
            </a:xfrm>
            <a:custGeom>
              <a:avLst/>
              <a:gdLst/>
              <a:ahLst/>
              <a:cxnLst/>
              <a:rect l="l" t="t" r="r" b="b"/>
              <a:pathLst>
                <a:path w="2068235" h="1888988">
                  <a:moveTo>
                    <a:pt x="0" y="0"/>
                  </a:moveTo>
                  <a:lnTo>
                    <a:pt x="2068235" y="0"/>
                  </a:lnTo>
                  <a:lnTo>
                    <a:pt x="2068235" y="1888988"/>
                  </a:lnTo>
                  <a:lnTo>
                    <a:pt x="0" y="1888988"/>
                  </a:lnTo>
                  <a:lnTo>
                    <a:pt x="0" y="0"/>
                  </a:lnTo>
                  <a:close/>
                </a:path>
              </a:pathLst>
            </a:custGeom>
            <a:blipFill>
              <a:blip r:embed="rId5"/>
              <a:stretch>
                <a:fillRect/>
              </a:stretch>
            </a:blipFill>
          </p:spPr>
          <p:txBody>
            <a:bodyPr/>
            <a:lstStyle/>
            <a:p>
              <a:endParaRPr lang="en-US"/>
            </a:p>
          </p:txBody>
        </p:sp>
      </p:grpSp>
      <p:grpSp>
        <p:nvGrpSpPr>
          <p:cNvPr id="22" name="Group 22"/>
          <p:cNvGrpSpPr/>
          <p:nvPr/>
        </p:nvGrpSpPr>
        <p:grpSpPr>
          <a:xfrm>
            <a:off x="14593605" y="4490020"/>
            <a:ext cx="3071772" cy="2224896"/>
            <a:chOff x="0" y="0"/>
            <a:chExt cx="4095696" cy="2966527"/>
          </a:xfrm>
        </p:grpSpPr>
        <p:grpSp>
          <p:nvGrpSpPr>
            <p:cNvPr id="23" name="Group 23"/>
            <p:cNvGrpSpPr/>
            <p:nvPr/>
          </p:nvGrpSpPr>
          <p:grpSpPr>
            <a:xfrm>
              <a:off x="0" y="2143034"/>
              <a:ext cx="4095696" cy="823494"/>
              <a:chOff x="0" y="0"/>
              <a:chExt cx="809026" cy="162665"/>
            </a:xfrm>
          </p:grpSpPr>
          <p:sp>
            <p:nvSpPr>
              <p:cNvPr id="24" name="Freeform 24" descr="grey box with the text mission"/>
              <p:cNvSpPr/>
              <p:nvPr/>
            </p:nvSpPr>
            <p:spPr>
              <a:xfrm>
                <a:off x="0" y="0"/>
                <a:ext cx="809026" cy="162665"/>
              </a:xfrm>
              <a:custGeom>
                <a:avLst/>
                <a:gdLst/>
                <a:ahLst/>
                <a:cxnLst/>
                <a:rect l="l" t="t" r="r" b="b"/>
                <a:pathLst>
                  <a:path w="809026" h="162665">
                    <a:moveTo>
                      <a:pt x="81333" y="0"/>
                    </a:moveTo>
                    <a:lnTo>
                      <a:pt x="727694" y="0"/>
                    </a:lnTo>
                    <a:cubicBezTo>
                      <a:pt x="749265" y="0"/>
                      <a:pt x="769952" y="8569"/>
                      <a:pt x="785205" y="23822"/>
                    </a:cubicBezTo>
                    <a:cubicBezTo>
                      <a:pt x="800457" y="39075"/>
                      <a:pt x="809026" y="59762"/>
                      <a:pt x="809026" y="81333"/>
                    </a:cubicBezTo>
                    <a:lnTo>
                      <a:pt x="809026" y="81333"/>
                    </a:lnTo>
                    <a:cubicBezTo>
                      <a:pt x="809026" y="126251"/>
                      <a:pt x="772613" y="162665"/>
                      <a:pt x="727694" y="162665"/>
                    </a:cubicBezTo>
                    <a:lnTo>
                      <a:pt x="81333" y="162665"/>
                    </a:lnTo>
                    <a:cubicBezTo>
                      <a:pt x="36414" y="162665"/>
                      <a:pt x="0" y="126251"/>
                      <a:pt x="0" y="81333"/>
                    </a:cubicBezTo>
                    <a:lnTo>
                      <a:pt x="0" y="81333"/>
                    </a:lnTo>
                    <a:cubicBezTo>
                      <a:pt x="0" y="36414"/>
                      <a:pt x="36414" y="0"/>
                      <a:pt x="81333" y="0"/>
                    </a:cubicBezTo>
                    <a:close/>
                  </a:path>
                </a:pathLst>
              </a:custGeom>
              <a:solidFill>
                <a:srgbClr val="A20E20"/>
              </a:solidFill>
              <a:ln cap="rnd">
                <a:noFill/>
                <a:prstDash val="solid"/>
                <a:round/>
              </a:ln>
            </p:spPr>
            <p:txBody>
              <a:bodyPr/>
              <a:lstStyle/>
              <a:p>
                <a:endParaRPr lang="en-US"/>
              </a:p>
            </p:txBody>
          </p:sp>
          <p:sp>
            <p:nvSpPr>
              <p:cNvPr id="25" name="TextBox 25"/>
              <p:cNvSpPr txBox="1"/>
              <p:nvPr/>
            </p:nvSpPr>
            <p:spPr>
              <a:xfrm>
                <a:off x="0" y="-57150"/>
                <a:ext cx="809026" cy="219815"/>
              </a:xfrm>
              <a:prstGeom prst="rect">
                <a:avLst/>
              </a:prstGeom>
            </p:spPr>
            <p:txBody>
              <a:bodyPr lIns="50800" tIns="50800" rIns="50800" bIns="50800" rtlCol="0" anchor="ctr"/>
              <a:lstStyle/>
              <a:p>
                <a:pPr marL="0" lvl="0" indent="0" algn="ctr">
                  <a:lnSpc>
                    <a:spcPts val="3219"/>
                  </a:lnSpc>
                  <a:spcBef>
                    <a:spcPct val="0"/>
                  </a:spcBef>
                </a:pPr>
                <a:r>
                  <a:rPr lang="en-US" sz="2299" b="1" u="none" strike="noStrike">
                    <a:solidFill>
                      <a:srgbClr val="FFFFFF"/>
                    </a:solidFill>
                    <a:latin typeface="Helios Bold"/>
                    <a:ea typeface="Helios Bold"/>
                    <a:cs typeface="Helios Bold"/>
                    <a:sym typeface="Helios Bold"/>
                  </a:rPr>
                  <a:t>Email Account Info</a:t>
                </a:r>
              </a:p>
            </p:txBody>
          </p:sp>
        </p:grpSp>
        <p:sp>
          <p:nvSpPr>
            <p:cNvPr id="26" name="Freeform 26"/>
            <p:cNvSpPr/>
            <p:nvPr/>
          </p:nvSpPr>
          <p:spPr>
            <a:xfrm>
              <a:off x="1011453" y="0"/>
              <a:ext cx="2072791" cy="2072791"/>
            </a:xfrm>
            <a:custGeom>
              <a:avLst/>
              <a:gdLst/>
              <a:ahLst/>
              <a:cxnLst/>
              <a:rect l="l" t="t" r="r" b="b"/>
              <a:pathLst>
                <a:path w="2072791" h="2072791">
                  <a:moveTo>
                    <a:pt x="0" y="0"/>
                  </a:moveTo>
                  <a:lnTo>
                    <a:pt x="2072791" y="0"/>
                  </a:lnTo>
                  <a:lnTo>
                    <a:pt x="2072791" y="2072791"/>
                  </a:lnTo>
                  <a:lnTo>
                    <a:pt x="0" y="2072791"/>
                  </a:lnTo>
                  <a:lnTo>
                    <a:pt x="0" y="0"/>
                  </a:lnTo>
                  <a:close/>
                </a:path>
              </a:pathLst>
            </a:custGeom>
            <a:blipFill>
              <a:blip r:embed="rId6"/>
              <a:stretch>
                <a:fillRect/>
              </a:stretch>
            </a:blipFill>
          </p:spPr>
          <p:txBody>
            <a:bodyPr/>
            <a:lstStyle/>
            <a:p>
              <a:endParaRPr lang="en-US"/>
            </a:p>
          </p:txBody>
        </p:sp>
      </p:grpSp>
      <p:sp>
        <p:nvSpPr>
          <p:cNvPr id="27" name="Freeform 27"/>
          <p:cNvSpPr/>
          <p:nvPr/>
        </p:nvSpPr>
        <p:spPr>
          <a:xfrm>
            <a:off x="3589605" y="5143500"/>
            <a:ext cx="1294184" cy="931813"/>
          </a:xfrm>
          <a:custGeom>
            <a:avLst/>
            <a:gdLst/>
            <a:ahLst/>
            <a:cxnLst/>
            <a:rect l="l" t="t" r="r" b="b"/>
            <a:pathLst>
              <a:path w="1294184" h="931813">
                <a:moveTo>
                  <a:pt x="0" y="0"/>
                </a:moveTo>
                <a:lnTo>
                  <a:pt x="1294184" y="0"/>
                </a:lnTo>
                <a:lnTo>
                  <a:pt x="1294184" y="931813"/>
                </a:lnTo>
                <a:lnTo>
                  <a:pt x="0" y="9318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8" name="Group 28"/>
          <p:cNvGrpSpPr/>
          <p:nvPr/>
        </p:nvGrpSpPr>
        <p:grpSpPr>
          <a:xfrm>
            <a:off x="-2272527" y="0"/>
            <a:ext cx="20560527" cy="2261470"/>
            <a:chOff x="0" y="0"/>
            <a:chExt cx="1918357" cy="211002"/>
          </a:xfrm>
        </p:grpSpPr>
        <p:sp>
          <p:nvSpPr>
            <p:cNvPr id="29" name="Freeform 29"/>
            <p:cNvSpPr/>
            <p:nvPr/>
          </p:nvSpPr>
          <p:spPr>
            <a:xfrm>
              <a:off x="0" y="0"/>
              <a:ext cx="1918357" cy="211002"/>
            </a:xfrm>
            <a:custGeom>
              <a:avLst/>
              <a:gdLst/>
              <a:ahLst/>
              <a:cxnLst/>
              <a:rect l="l" t="t" r="r" b="b"/>
              <a:pathLst>
                <a:path w="1918357" h="211002">
                  <a:moveTo>
                    <a:pt x="203200" y="0"/>
                  </a:moveTo>
                  <a:lnTo>
                    <a:pt x="1715157" y="0"/>
                  </a:lnTo>
                  <a:lnTo>
                    <a:pt x="1918357" y="211002"/>
                  </a:lnTo>
                  <a:lnTo>
                    <a:pt x="0" y="211002"/>
                  </a:lnTo>
                  <a:lnTo>
                    <a:pt x="203200" y="0"/>
                  </a:lnTo>
                  <a:close/>
                </a:path>
              </a:pathLst>
            </a:custGeom>
            <a:solidFill>
              <a:srgbClr val="A20E20"/>
            </a:solidFill>
          </p:spPr>
          <p:txBody>
            <a:bodyPr/>
            <a:lstStyle/>
            <a:p>
              <a:endParaRPr lang="en-US"/>
            </a:p>
          </p:txBody>
        </p:sp>
        <p:sp>
          <p:nvSpPr>
            <p:cNvPr id="30" name="TextBox 30"/>
            <p:cNvSpPr txBox="1"/>
            <p:nvPr/>
          </p:nvSpPr>
          <p:spPr>
            <a:xfrm>
              <a:off x="127000" y="-38100"/>
              <a:ext cx="1664357" cy="249102"/>
            </a:xfrm>
            <a:prstGeom prst="rect">
              <a:avLst/>
            </a:prstGeom>
          </p:spPr>
          <p:txBody>
            <a:bodyPr lIns="50800" tIns="50800" rIns="50800" bIns="50800" rtlCol="0" anchor="ctr"/>
            <a:lstStyle/>
            <a:p>
              <a:pPr algn="ctr">
                <a:lnSpc>
                  <a:spcPts val="2100"/>
                </a:lnSpc>
              </a:pPr>
              <a:endParaRPr/>
            </a:p>
          </p:txBody>
        </p:sp>
      </p:grpSp>
      <p:sp>
        <p:nvSpPr>
          <p:cNvPr id="31" name="TextBox 31"/>
          <p:cNvSpPr txBox="1"/>
          <p:nvPr/>
        </p:nvSpPr>
        <p:spPr>
          <a:xfrm>
            <a:off x="1028700" y="1079861"/>
            <a:ext cx="16230600" cy="866775"/>
          </a:xfrm>
          <a:prstGeom prst="rect">
            <a:avLst/>
          </a:prstGeom>
        </p:spPr>
        <p:txBody>
          <a:bodyPr lIns="0" tIns="0" rIns="0" bIns="0" rtlCol="0" anchor="t">
            <a:spAutoFit/>
          </a:bodyPr>
          <a:lstStyle/>
          <a:p>
            <a:pPr algn="l">
              <a:lnSpc>
                <a:spcPts val="6960"/>
              </a:lnSpc>
            </a:pPr>
            <a:r>
              <a:rPr lang="en-US" sz="5800" b="1">
                <a:solidFill>
                  <a:srgbClr val="FFFFFF"/>
                </a:solidFill>
                <a:latin typeface="TT Hoves Bold"/>
                <a:ea typeface="TT Hoves Bold"/>
                <a:cs typeface="TT Hoves Bold"/>
                <a:sym typeface="TT Hoves Bold"/>
              </a:rPr>
              <a:t>Solution Overview: Automating the Workflow</a:t>
            </a:r>
          </a:p>
        </p:txBody>
      </p:sp>
      <p:sp>
        <p:nvSpPr>
          <p:cNvPr id="32" name="Freeform 32"/>
          <p:cNvSpPr/>
          <p:nvPr/>
        </p:nvSpPr>
        <p:spPr>
          <a:xfrm>
            <a:off x="7970442" y="5143500"/>
            <a:ext cx="1294184" cy="931813"/>
          </a:xfrm>
          <a:custGeom>
            <a:avLst/>
            <a:gdLst/>
            <a:ahLst/>
            <a:cxnLst/>
            <a:rect l="l" t="t" r="r" b="b"/>
            <a:pathLst>
              <a:path w="1294184" h="931813">
                <a:moveTo>
                  <a:pt x="0" y="0"/>
                </a:moveTo>
                <a:lnTo>
                  <a:pt x="1294184" y="0"/>
                </a:lnTo>
                <a:lnTo>
                  <a:pt x="1294184" y="931813"/>
                </a:lnTo>
                <a:lnTo>
                  <a:pt x="0" y="9318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Freeform 33"/>
          <p:cNvSpPr/>
          <p:nvPr/>
        </p:nvSpPr>
        <p:spPr>
          <a:xfrm>
            <a:off x="13183905" y="5231655"/>
            <a:ext cx="1294184" cy="931813"/>
          </a:xfrm>
          <a:custGeom>
            <a:avLst/>
            <a:gdLst/>
            <a:ahLst/>
            <a:cxnLst/>
            <a:rect l="l" t="t" r="r" b="b"/>
            <a:pathLst>
              <a:path w="1294184" h="931813">
                <a:moveTo>
                  <a:pt x="0" y="0"/>
                </a:moveTo>
                <a:lnTo>
                  <a:pt x="1294184" y="0"/>
                </a:lnTo>
                <a:lnTo>
                  <a:pt x="1294184" y="931813"/>
                </a:lnTo>
                <a:lnTo>
                  <a:pt x="0" y="9318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1979599"/>
            <a:ext cx="5486400" cy="8234677"/>
          </a:xfrm>
          <a:custGeom>
            <a:avLst/>
            <a:gdLst/>
            <a:ahLst/>
            <a:cxnLst/>
            <a:rect l="l" t="t" r="r" b="b"/>
            <a:pathLst>
              <a:path w="4849475" h="7278700">
                <a:moveTo>
                  <a:pt x="0" y="0"/>
                </a:moveTo>
                <a:lnTo>
                  <a:pt x="4849475" y="0"/>
                </a:lnTo>
                <a:lnTo>
                  <a:pt x="4849475" y="7278700"/>
                </a:lnTo>
                <a:lnTo>
                  <a:pt x="0" y="7278700"/>
                </a:lnTo>
                <a:lnTo>
                  <a:pt x="0" y="0"/>
                </a:lnTo>
                <a:close/>
              </a:path>
            </a:pathLst>
          </a:custGeom>
          <a:blipFill>
            <a:blip r:embed="rId3"/>
            <a:stretch>
              <a:fillRect r="-27465"/>
            </a:stretch>
          </a:blipFill>
        </p:spPr>
        <p:txBody>
          <a:bodyPr/>
          <a:lstStyle/>
          <a:p>
            <a:endParaRPr lang="en-US"/>
          </a:p>
        </p:txBody>
      </p:sp>
      <p:sp>
        <p:nvSpPr>
          <p:cNvPr id="3" name="Freeform 3"/>
          <p:cNvSpPr/>
          <p:nvPr/>
        </p:nvSpPr>
        <p:spPr>
          <a:xfrm>
            <a:off x="6553200" y="2298087"/>
            <a:ext cx="3236293" cy="7299841"/>
          </a:xfrm>
          <a:custGeom>
            <a:avLst/>
            <a:gdLst/>
            <a:ahLst/>
            <a:cxnLst/>
            <a:rect l="l" t="t" r="r" b="b"/>
            <a:pathLst>
              <a:path w="3236293" h="7299841">
                <a:moveTo>
                  <a:pt x="0" y="0"/>
                </a:moveTo>
                <a:lnTo>
                  <a:pt x="3236293" y="0"/>
                </a:lnTo>
                <a:lnTo>
                  <a:pt x="3236293" y="7299841"/>
                </a:lnTo>
                <a:lnTo>
                  <a:pt x="0" y="7299841"/>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575688"/>
            <a:ext cx="16230600" cy="1403912"/>
            <a:chOff x="0" y="0"/>
            <a:chExt cx="21640800" cy="1871883"/>
          </a:xfrm>
        </p:grpSpPr>
        <p:grpSp>
          <p:nvGrpSpPr>
            <p:cNvPr id="6" name="Group 6"/>
            <p:cNvGrpSpPr/>
            <p:nvPr/>
          </p:nvGrpSpPr>
          <p:grpSpPr>
            <a:xfrm>
              <a:off x="0" y="0"/>
              <a:ext cx="21640800" cy="1871883"/>
              <a:chOff x="0" y="0"/>
              <a:chExt cx="5320227" cy="460188"/>
            </a:xfrm>
          </p:grpSpPr>
          <p:sp>
            <p:nvSpPr>
              <p:cNvPr id="7" name="Freeform 7">
                <a:extLst>
                  <a:ext uri="{C183D7F6-B498-43B3-948B-1728B52AA6E4}">
                    <adec:decorative xmlns:adec="http://schemas.microsoft.com/office/drawing/2017/decorative" val="1"/>
                  </a:ext>
                </a:extLst>
              </p:cNvPr>
              <p:cNvSpPr/>
              <p:nvPr/>
            </p:nvSpPr>
            <p:spPr>
              <a:xfrm>
                <a:off x="0" y="0"/>
                <a:ext cx="5320228" cy="460188"/>
              </a:xfrm>
              <a:custGeom>
                <a:avLst/>
                <a:gdLst/>
                <a:ahLst/>
                <a:cxnLst/>
                <a:rect l="l" t="t" r="r" b="b"/>
                <a:pathLst>
                  <a:path w="5320228" h="460188">
                    <a:moveTo>
                      <a:pt x="2660114" y="0"/>
                    </a:moveTo>
                    <a:lnTo>
                      <a:pt x="5320228" y="203200"/>
                    </a:lnTo>
                    <a:lnTo>
                      <a:pt x="5320228" y="256988"/>
                    </a:lnTo>
                    <a:lnTo>
                      <a:pt x="2660114" y="460188"/>
                    </a:lnTo>
                    <a:lnTo>
                      <a:pt x="0" y="256988"/>
                    </a:lnTo>
                    <a:lnTo>
                      <a:pt x="0" y="203200"/>
                    </a:lnTo>
                    <a:lnTo>
                      <a:pt x="2660114" y="0"/>
                    </a:lnTo>
                    <a:close/>
                  </a:path>
                </a:pathLst>
              </a:custGeom>
              <a:solidFill>
                <a:srgbClr val="A20E20"/>
              </a:solidFill>
            </p:spPr>
            <p:txBody>
              <a:bodyPr/>
              <a:lstStyle/>
              <a:p>
                <a:endParaRPr lang="en-US"/>
              </a:p>
            </p:txBody>
          </p:sp>
          <p:sp>
            <p:nvSpPr>
              <p:cNvPr id="8" name="TextBox 8"/>
              <p:cNvSpPr txBox="1"/>
              <p:nvPr/>
            </p:nvSpPr>
            <p:spPr>
              <a:xfrm>
                <a:off x="0" y="111125"/>
                <a:ext cx="5320227" cy="209363"/>
              </a:xfrm>
              <a:prstGeom prst="rect">
                <a:avLst/>
              </a:prstGeom>
            </p:spPr>
            <p:txBody>
              <a:bodyPr lIns="30495" tIns="30495" rIns="30495" bIns="30495" rtlCol="0" anchor="ctr"/>
              <a:lstStyle/>
              <a:p>
                <a:pPr algn="ctr">
                  <a:lnSpc>
                    <a:spcPts val="1674"/>
                  </a:lnSpc>
                </a:pPr>
                <a:endParaRPr/>
              </a:p>
            </p:txBody>
          </p:sp>
        </p:grpSp>
        <p:sp>
          <p:nvSpPr>
            <p:cNvPr id="9" name="TextBox 9"/>
            <p:cNvSpPr txBox="1"/>
            <p:nvPr/>
          </p:nvSpPr>
          <p:spPr>
            <a:xfrm>
              <a:off x="3223088" y="537342"/>
              <a:ext cx="15194624" cy="706455"/>
            </a:xfrm>
            <a:prstGeom prst="rect">
              <a:avLst/>
            </a:prstGeom>
          </p:spPr>
          <p:txBody>
            <a:bodyPr lIns="0" tIns="0" rIns="0" bIns="0" rtlCol="0" anchor="t">
              <a:spAutoFit/>
            </a:bodyPr>
            <a:lstStyle/>
            <a:p>
              <a:pPr algn="ctr">
                <a:lnSpc>
                  <a:spcPts val="4422"/>
                </a:lnSpc>
              </a:pPr>
              <a:r>
                <a:rPr lang="en-US" sz="3158" b="1">
                  <a:solidFill>
                    <a:srgbClr val="FFFFFF"/>
                  </a:solidFill>
                  <a:latin typeface="Helios Bold"/>
                  <a:ea typeface="Helios Bold"/>
                  <a:cs typeface="Helios Bold"/>
                  <a:sym typeface="Helios Bold"/>
                </a:rPr>
                <a:t>Automated Workflow Breakdown - Onboarding</a:t>
              </a:r>
            </a:p>
          </p:txBody>
        </p:sp>
      </p:grpSp>
      <p:pic>
        <p:nvPicPr>
          <p:cNvPr id="11" name="Picture 10">
            <a:extLst>
              <a:ext uri="{FF2B5EF4-FFF2-40B4-BE49-F238E27FC236}">
                <a16:creationId xmlns:a16="http://schemas.microsoft.com/office/drawing/2014/main" id="{28E9F4F1-C01D-FE2C-6FE1-02671D85ED4D}"/>
              </a:ext>
            </a:extLst>
          </p:cNvPr>
          <p:cNvPicPr>
            <a:picLocks noChangeAspect="1"/>
          </p:cNvPicPr>
          <p:nvPr/>
        </p:nvPicPr>
        <p:blipFill>
          <a:blip r:embed="rId5"/>
          <a:stretch>
            <a:fillRect/>
          </a:stretch>
        </p:blipFill>
        <p:spPr>
          <a:xfrm>
            <a:off x="9618259" y="2570388"/>
            <a:ext cx="7618280" cy="607598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532</TotalTime>
  <Words>4306</Words>
  <Application>Microsoft Office PowerPoint</Application>
  <PresentationFormat>Custom</PresentationFormat>
  <Paragraphs>299</Paragraphs>
  <Slides>18</Slides>
  <Notes>10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Helios Bold</vt:lpstr>
      <vt:lpstr>Helios</vt:lpstr>
      <vt:lpstr>TT Hoves Bold</vt:lpstr>
      <vt:lpstr>Calibri</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dc:title>
  <dc:creator>Esquivel Benjamin</dc:creator>
  <cp:lastModifiedBy>Esquivel Benjamin</cp:lastModifiedBy>
  <cp:revision>2</cp:revision>
  <dcterms:created xsi:type="dcterms:W3CDTF">2006-08-16T00:00:00Z</dcterms:created>
  <dcterms:modified xsi:type="dcterms:W3CDTF">2025-11-18T22:58:34Z</dcterms:modified>
  <dc:identifier>DAG2rD28jKo</dc:identifier>
</cp:coreProperties>
</file>